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265" r:id="rId2"/>
  </p:sldMasterIdLst>
  <p:notesMasterIdLst>
    <p:notesMasterId r:id="rId40"/>
  </p:notesMasterIdLst>
  <p:handoutMasterIdLst>
    <p:handoutMasterId r:id="rId41"/>
  </p:handoutMasterIdLst>
  <p:sldIdLst>
    <p:sldId id="295" r:id="rId3"/>
    <p:sldId id="257" r:id="rId4"/>
    <p:sldId id="258" r:id="rId5"/>
    <p:sldId id="260" r:id="rId6"/>
    <p:sldId id="293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8" r:id="rId19"/>
    <p:sldId id="289" r:id="rId20"/>
    <p:sldId id="296" r:id="rId21"/>
    <p:sldId id="29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7" r:id="rId32"/>
    <p:sldId id="298" r:id="rId33"/>
    <p:sldId id="292" r:id="rId34"/>
    <p:sldId id="283" r:id="rId35"/>
    <p:sldId id="284" r:id="rId36"/>
    <p:sldId id="285" r:id="rId37"/>
    <p:sldId id="299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67" d="100"/>
          <a:sy n="67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2077A-C996-4E47-AD7B-E81D809B8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1FB8-1772-3249-8606-D20C307C6C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57C5CE-D6BA-D74E-97E0-7838C961E9E4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028ED-D738-2C45-A82C-B2F42D013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B8161-4B52-734D-B850-12CA2CF3A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30BEC06E-8B4D-D54B-9EDD-EF8D2229E2DD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9F049A-6796-4F4A-B737-273AD6952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952B9-5535-994C-B645-887C9774FE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502467-F451-014D-A8BE-6AA6C9648E47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D5AB74-E6B5-AB4C-885D-4923E4B5C0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24FBE4-986B-1F49-8F60-54804034D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B0A-3DFA-434D-A2EF-F15B279089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76FF0-A2C2-2940-AB08-BFBA07C45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4EA35B7A-87FE-C84E-A161-D969122E629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42A24CA-275B-CDF5-B304-17C5958A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E735B285-8ED2-B9B8-B0CC-F0F8A7376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9853C5C1-4745-6DD0-FF67-001F678A7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C71077BF-7716-0F67-BC3C-2CC61B3192C6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2F7532BE-1108-4296-A7AC-4ACCA5803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37266F9-9624-6B5F-A6E9-93012CB4C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934D68-5FEC-8E5C-FF64-670CE552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673D67-0D21-EE4B-2978-E3B19EE7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Cryocoolers - J. G. Weisend II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561E32-317E-DC64-CB49-776DEC69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D86F-BD32-E643-87E5-BA1D04E023E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543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F9CDBACD-AAAB-258F-BEAC-45627FE8621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840C780A-3B28-B8E1-665C-16C22AB35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B7037F6-0CAB-775A-CDAE-079F9E84D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35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682EE6E-C658-A418-5FF1-1904A37B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E051E29-5E47-A5C3-8F94-51F16EAB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Cryocoolers - J. G. Weisend II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90CBBE2-09B0-CB49-9E0D-10AE92DF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D4857-5CF7-904C-96C4-88EE1025920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845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E042140-C6DA-AD5A-AA50-37498DF377A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FE102-7861-54E4-1D67-92E6DF9C4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088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4AD36E5-019C-B495-6F03-7100D3BC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A27984F-2305-50F6-AEF7-5EA19697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Cryocoolers - J. G. Weisend II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022B604-9EF4-80BC-260A-6F67B656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1A79-1E9E-CB48-82C3-F0BC363B2B8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015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1EE5F469-AFB2-996A-725E-0C7E8CC78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2259BDF5-6059-49FB-BA86-DDACEC64C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A5142C4-2A11-3A29-7845-10A9D864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6EE30-EAB4-4365-FB96-A8D6BB55A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1E0E09E2-0338-E344-329E-D0147FABF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3D09DA0-F8D4-C81D-8E74-AEB5B359F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CDA5A797-646B-7E4A-899B-9CA73566245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A428C28-40C1-021E-DB23-6F75CB81D9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47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8E586D9D-37C0-0199-91AE-567346D10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FFD9EF65-240A-E212-56F7-4726BCBA5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CB2E658-6B60-A1C4-6957-EA71ECCB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608D0-BD62-C71A-BDA5-ACD2DE31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5937BA5-C169-B58B-481F-467DC19B5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AD97ECD-D7E8-45A5-D29D-5BBBE0D31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51374E3-B385-3840-8806-6879232A09C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DF4013C-8148-EAA1-92B9-AA647158F7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18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FA81201E-59C9-44E2-33EC-7C15826D3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1E6607A-B0D0-BD82-6F50-2FA1CDFF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77FF-0B8A-9731-D1DE-54D74935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7A47211A-472A-E4AA-9AC0-0945E40EE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DA19092-7B32-58C9-932C-9DC4FEA3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A1E4F7E-3B21-DDB4-6758-11B3F27D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4821E96-0AF9-5C4B-A2C2-405647558CF5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C34CC9D-48F4-56A3-4C77-234457F817D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78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F3E0FD85-B59D-3193-D887-ECE44E04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313D7B0-D1ED-A135-C979-0B63CA35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20FB8-E404-3115-731B-C63FFDC0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B545854C-8D13-8E09-FA21-B9EB3721F6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5DEC9FC-9360-4927-29EB-AF292B40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C98450A-1E1B-A3B9-3EA1-DD01F7AE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2646CCF7-E471-0F47-9901-D6EFC85F0433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986077-64C4-F295-80B9-3863651C832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207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76C584C8-0FF6-DEE7-D55C-2625A57FB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DA0D490-8670-7569-8860-89AB6667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76CC0-8D3B-22C0-E64E-B05FBF40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9FD83819-677F-CCF8-1895-91EBAD67E3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8638B5F-C856-7CDD-951F-24C67F757A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6C1C180-C0B1-778E-2596-D26845D408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C3795618-01D2-244A-88C6-517CF2A7D0E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8339F04-7148-8788-6F83-41AA7BF3AB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12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99869CA4-4577-DEE5-A34A-42BB0D42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A21995C-2EE1-B129-8C1C-6D29A7EA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B6C379-64C4-8432-CD0C-C6D93AB6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69964886-719D-F598-82A5-5DD31F01F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106B22C-54F9-44D3-9365-2F5B0DF7A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D838562-8BEC-3606-0696-AF2FACF73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CFD8DA2-EF4E-E047-BE47-C642FA2CD107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8A8757E-F022-937A-52F4-07E2736CB8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4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CA33CFFB-BBAD-8B31-453F-8FFDEDC7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C759E87-89CF-A678-12A9-FED8A291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46C3E-E5C0-F15D-A108-81020784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EE298F2-85D3-2AA4-4E6B-AA2E8A7BE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AE932EE-2945-2F52-03F1-D75EE0E37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AEDE201D-0F44-BD4C-B24A-E72B92E8D55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F84BD55-957D-EA43-6E16-5D44D06623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5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A81DEF2-B1CA-B44A-C9D8-285ECBF5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8B9AB-E237-ED21-023E-65A7DC99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B9131742-5806-E8BA-9C56-AEEC65F3FA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2A185-59DF-3740-885B-CDD8E698A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5A9F84F-4D57-A942-B759-BF124B409DEA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BB12074-535D-EDD8-A56C-5706DB1B1D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1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98E7B7DE-C589-AEF7-0856-AC7920820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AB0D0-706E-1F10-92B0-8DEE849C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CCE7EB-5B4E-7608-FE71-E8EEC649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Cryocoolers - J. G. Weisend II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ED105E-069A-2B43-CFDD-C93B2728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02EF9-A9AC-0643-B158-8CBF6BF7FA1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096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B4C6E-CDE3-8EF1-6D70-C0F646816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48A2A0B8-8850-8329-84AD-80E999148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853B1269-44A1-8E42-A2C8-5C26DB467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Cryocoolers - J. G. Weisend II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72E18E2-EABC-0146-B2F3-08836F72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0999E658-B7FD-D744-94A8-D8FD8773E253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09873BFA-A238-5C41-9724-334F05056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anose="020B0600070205080204" pitchFamily="34" charset="-128"/>
          <a:cs typeface="MS PGothic" charset="0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B4C1D79B-6646-0FD5-7D9A-5CA45B036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74B6F7CC-A5B2-2C71-9B8D-13816B739A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2EE87-6658-CB44-B89C-499BC082B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FB8D4-37CF-7244-B081-CEEF1C15A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Cryocoolers - J. G. Weisend II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2025-9929-E34C-88A2-CE0BBF7B4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5CCC92-138F-D844-8053-4FA3BD241FA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wps/find/journaldescription.cws_home/30407/description#description" TargetMode="External"/><Relationship Id="rId2" Type="http://schemas.openxmlformats.org/officeDocument/2006/relationships/hyperlink" Target="http://www.cryocooler.org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AE4F6EC-5648-8478-7B7E-18682BC17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sv-SE" dirty="0">
                <a:ea typeface="ＭＳ Ｐゴシック" panose="020B0600070205080204" pitchFamily="34" charset="-128"/>
              </a:rPr>
              <a:t>Lecture 20</a:t>
            </a:r>
            <a:br>
              <a:rPr lang="en-US" altLang="sv-SE" dirty="0">
                <a:ea typeface="ＭＳ Ｐゴシック" panose="020B0600070205080204" pitchFamily="34" charset="-128"/>
              </a:rPr>
            </a:br>
            <a:r>
              <a:rPr lang="en-US" altLang="sv-SE" dirty="0">
                <a:ea typeface="ＭＳ Ｐゴシック" panose="020B0600070205080204" pitchFamily="34" charset="-128"/>
              </a:rPr>
              <a:t>Cryocoolers</a:t>
            </a:r>
          </a:p>
        </p:txBody>
      </p:sp>
      <p:sp>
        <p:nvSpPr>
          <p:cNvPr id="92161" name="Subtitle 2">
            <a:extLst>
              <a:ext uri="{FF2B5EF4-FFF2-40B4-BE49-F238E27FC236}">
                <a16:creationId xmlns:a16="http://schemas.microsoft.com/office/drawing/2014/main" id="{D3B02048-AC9F-7B49-BDA3-E6D234FF1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J. G. Weisend II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>
            <a:extLst>
              <a:ext uri="{FF2B5EF4-FFF2-40B4-BE49-F238E27FC236}">
                <a16:creationId xmlns:a16="http://schemas.microsoft.com/office/drawing/2014/main" id="{CE38DD05-251C-2902-1F5B-293E3045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Stirling Cycle Cryocoolers</a:t>
            </a:r>
          </a:p>
        </p:txBody>
      </p:sp>
      <p:sp>
        <p:nvSpPr>
          <p:cNvPr id="27650" name="Content Placeholder 6">
            <a:extLst>
              <a:ext uri="{FF2B5EF4-FFF2-40B4-BE49-F238E27FC236}">
                <a16:creationId xmlns:a16="http://schemas.microsoft.com/office/drawing/2014/main" id="{6B706333-5FB7-269E-0530-80D235D9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447800"/>
            <a:ext cx="4724400" cy="4525963"/>
          </a:xfrm>
        </p:spPr>
        <p:txBody>
          <a:bodyPr/>
          <a:lstStyle/>
          <a:p>
            <a:r>
              <a:rPr lang="en-US" altLang="sv-SE" sz="2000">
                <a:ea typeface="ＭＳ Ｐゴシック" panose="020B0600070205080204" pitchFamily="34" charset="-128"/>
              </a:rPr>
              <a:t>The cryocooler consists of a compressor, regenerator and displacer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This is an oscillatory cycle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frequencies ~ 10 – 60 Hz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Steps: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a-b isothermal compression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Heat rejected to outside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b-c regenerative cooling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constant volume expansion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Heat transferred to regenerator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c-d isothermal expansion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Heat absorbed from cold sink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d-a regenerative heating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constant volume compression</a:t>
            </a:r>
          </a:p>
          <a:p>
            <a:pPr lvl="2"/>
            <a:r>
              <a:rPr lang="en-US" altLang="sv-SE" sz="1800">
                <a:ea typeface="ヒラギノ角ゴ Pro W3" pitchFamily="3" charset="-128"/>
              </a:rPr>
              <a:t>Heat absorbed from regenerator</a:t>
            </a:r>
          </a:p>
          <a:p>
            <a:pPr lvl="2"/>
            <a:endParaRPr lang="en-US" altLang="sv-SE" sz="1800">
              <a:ea typeface="ヒラギノ角ゴ Pro W3" pitchFamily="3" charset="-128"/>
            </a:endParaRP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032054C3-E055-358F-85D9-65CAC8EB83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61366E6C-B9F4-BB11-D8FA-55460D4A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623AC7E1-A287-C708-BA99-AD82BA11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BA6C134E-4857-A94F-8DD7-942ABD2B1E1B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10">
            <a:extLst>
              <a:ext uri="{FF2B5EF4-FFF2-40B4-BE49-F238E27FC236}">
                <a16:creationId xmlns:a16="http://schemas.microsoft.com/office/drawing/2014/main" id="{A97C7F27-6DB6-C50D-F39F-8A07BBAFBAB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 b="-6"/>
          <a:stretch>
            <a:fillRect/>
          </a:stretch>
        </p:blipFill>
        <p:spPr>
          <a:xfrm rot="21540000">
            <a:off x="5562600" y="1752600"/>
            <a:ext cx="3322638" cy="4267200"/>
          </a:xfrm>
          <a:noFill/>
        </p:spPr>
      </p:pic>
      <p:sp>
        <p:nvSpPr>
          <p:cNvPr id="27655" name="TextBox 8">
            <a:extLst>
              <a:ext uri="{FF2B5EF4-FFF2-40B4-BE49-F238E27FC236}">
                <a16:creationId xmlns:a16="http://schemas.microsoft.com/office/drawing/2014/main" id="{1A2FD5C2-C100-456E-CF42-17B17D93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172200"/>
            <a:ext cx="133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Courtesy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7">
            <a:extLst>
              <a:ext uri="{FF2B5EF4-FFF2-40B4-BE49-F238E27FC236}">
                <a16:creationId xmlns:a16="http://schemas.microsoft.com/office/drawing/2014/main" id="{5D07BD26-9E9F-52A8-19C3-5E1EEF4D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Coefficient of Performance for an ideal Stirling Cryocooler</a:t>
            </a:r>
          </a:p>
        </p:txBody>
      </p:sp>
      <p:sp>
        <p:nvSpPr>
          <p:cNvPr id="28674" name="Content Placeholder 8">
            <a:extLst>
              <a:ext uri="{FF2B5EF4-FFF2-40B4-BE49-F238E27FC236}">
                <a16:creationId xmlns:a16="http://schemas.microsoft.com/office/drawing/2014/main" id="{D323C87A-DB94-46F0-DB04-A89C925E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r>
              <a:rPr lang="en-US" altLang="sv-SE" sz="2000">
                <a:ea typeface="ＭＳ Ｐゴシック" panose="020B0600070205080204" pitchFamily="34" charset="-128"/>
              </a:rPr>
              <a:t>Heat rejected to ambient is given by: Q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sv-SE" sz="2000">
                <a:ea typeface="ＭＳ Ｐゴシック" panose="020B0600070205080204" pitchFamily="34" charset="-128"/>
              </a:rPr>
              <a:t> = mT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c</a:t>
            </a:r>
            <a:r>
              <a:rPr lang="en-US" altLang="sv-SE" sz="2000">
                <a:ea typeface="ＭＳ Ｐゴシック" panose="020B0600070205080204" pitchFamily="34" charset="-128"/>
              </a:rPr>
              <a:t>(s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b</a:t>
            </a:r>
            <a:r>
              <a:rPr lang="en-US" altLang="sv-SE" sz="2000">
                <a:ea typeface="ＭＳ Ｐゴシック" panose="020B0600070205080204" pitchFamily="34" charset="-128"/>
              </a:rPr>
              <a:t> -  s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a</a:t>
            </a:r>
            <a:r>
              <a:rPr lang="en-US" altLang="sv-SE" sz="20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Heat absorbed at the cold end is given by: Q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a</a:t>
            </a:r>
            <a:r>
              <a:rPr lang="en-US" altLang="sv-SE" sz="2000">
                <a:ea typeface="ＭＳ Ｐゴシック" panose="020B0600070205080204" pitchFamily="34" charset="-128"/>
              </a:rPr>
              <a:t> = mT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sv-SE" sz="2000">
                <a:ea typeface="ＭＳ Ｐゴシック" panose="020B0600070205080204" pitchFamily="34" charset="-128"/>
              </a:rPr>
              <a:t>(s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d</a:t>
            </a:r>
            <a:r>
              <a:rPr lang="en-US" altLang="sv-SE" sz="2000">
                <a:ea typeface="ＭＳ Ｐゴシック" panose="020B0600070205080204" pitchFamily="34" charset="-128"/>
              </a:rPr>
              <a:t> -  s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c</a:t>
            </a:r>
            <a:r>
              <a:rPr lang="en-US" altLang="sv-SE" sz="20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By the first law W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net</a:t>
            </a:r>
            <a:r>
              <a:rPr lang="en-US" altLang="sv-SE" sz="2000">
                <a:ea typeface="ＭＳ Ｐゴシック" panose="020B0600070205080204" pitchFamily="34" charset="-128"/>
              </a:rPr>
              <a:t> = Q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sv-SE" sz="2000">
                <a:ea typeface="ＭＳ Ｐゴシック" panose="020B0600070205080204" pitchFamily="34" charset="-128"/>
              </a:rPr>
              <a:t> + Q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a</a:t>
            </a:r>
          </a:p>
          <a:p>
            <a:endParaRPr lang="en-US" altLang="sv-SE" sz="2000" baseline="-25000">
              <a:ea typeface="ＭＳ Ｐゴシック" panose="020B0600070205080204" pitchFamily="34" charset="-128"/>
            </a:endParaRPr>
          </a:p>
          <a:p>
            <a:r>
              <a:rPr lang="en-US" altLang="sv-SE" sz="2000">
                <a:ea typeface="ＭＳ Ｐゴシック" panose="020B0600070205080204" pitchFamily="34" charset="-128"/>
              </a:rPr>
              <a:t>COP = - Q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a </a:t>
            </a:r>
            <a:r>
              <a:rPr lang="en-US" altLang="sv-SE" sz="2000">
                <a:ea typeface="ＭＳ Ｐゴシック" panose="020B0600070205080204" pitchFamily="34" charset="-128"/>
              </a:rPr>
              <a:t>/ W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net</a:t>
            </a:r>
            <a:r>
              <a:rPr lang="en-US" altLang="sv-SE" sz="2000">
                <a:ea typeface="ＭＳ Ｐゴシック" panose="020B0600070205080204" pitchFamily="34" charset="-128"/>
              </a:rPr>
              <a:t> or </a:t>
            </a:r>
          </a:p>
          <a:p>
            <a:endParaRPr lang="en-US" altLang="sv-SE" sz="2000">
              <a:ea typeface="ＭＳ Ｐゴシック" panose="020B0600070205080204" pitchFamily="34" charset="-128"/>
            </a:endParaRPr>
          </a:p>
          <a:p>
            <a:endParaRPr lang="en-US" altLang="sv-SE" sz="2000">
              <a:ea typeface="ＭＳ Ｐゴシック" panose="020B0600070205080204" pitchFamily="34" charset="-128"/>
            </a:endParaRPr>
          </a:p>
          <a:p>
            <a:endParaRPr lang="en-US" altLang="sv-SE" sz="2000">
              <a:ea typeface="ＭＳ Ｐゴシック" panose="020B0600070205080204" pitchFamily="34" charset="-128"/>
            </a:endParaRPr>
          </a:p>
          <a:p>
            <a:endParaRPr lang="en-US" altLang="sv-SE" sz="2000">
              <a:ea typeface="ＭＳ Ｐゴシック" panose="020B0600070205080204" pitchFamily="34" charset="-128"/>
            </a:endParaRPr>
          </a:p>
          <a:p>
            <a:r>
              <a:rPr lang="en-US" altLang="sv-SE" sz="2000">
                <a:ea typeface="ＭＳ Ｐゴシック" panose="020B0600070205080204" pitchFamily="34" charset="-128"/>
              </a:rPr>
              <a:t>For an ideal gas, the entropy differences are equal and the Stirling COP equals that of the Carnot cycle : COP = T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sv-SE" sz="2000">
                <a:ea typeface="ＭＳ Ｐゴシック" panose="020B0600070205080204" pitchFamily="34" charset="-128"/>
              </a:rPr>
              <a:t> /(T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c</a:t>
            </a:r>
            <a:r>
              <a:rPr lang="en-US" altLang="sv-SE" sz="2000">
                <a:ea typeface="ＭＳ Ｐゴシック" panose="020B0600070205080204" pitchFamily="34" charset="-128"/>
              </a:rPr>
              <a:t> – T</a:t>
            </a:r>
            <a:r>
              <a:rPr lang="en-US" altLang="sv-SE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sv-SE" sz="200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Don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be confused, subscripts here refer to previous </a:t>
            </a:r>
            <a:r>
              <a:rPr lang="en-US" altLang="ja-JP">
                <a:ea typeface="ＭＳ Ｐゴシック" panose="020B0600070205080204" pitchFamily="34" charset="-128"/>
              </a:rPr>
              <a:t>slide</a:t>
            </a: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8675" name="Date Placeholder 6">
            <a:extLst>
              <a:ext uri="{FF2B5EF4-FFF2-40B4-BE49-F238E27FC236}">
                <a16:creationId xmlns:a16="http://schemas.microsoft.com/office/drawing/2014/main" id="{BCE0AB2B-C29C-33BD-7C45-5181CAE77E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62088744-5D87-033F-F861-C10F72C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BD2736A8-01A0-6071-6D00-EEB5A761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841B232B-51D2-D14A-96CA-4F79278726F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875D0891-9495-906D-0DD7-3A2669D78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505200"/>
          <a:ext cx="38592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12200" imgH="13754100" progId="Equation.3">
                  <p:embed/>
                </p:oleObj>
              </mc:Choice>
              <mc:Fallback>
                <p:oleObj name="Equation" r:id="rId2" imgW="46812200" imgH="13754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385921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>
            <a:extLst>
              <a:ext uri="{FF2B5EF4-FFF2-40B4-BE49-F238E27FC236}">
                <a16:creationId xmlns:a16="http://schemas.microsoft.com/office/drawing/2014/main" id="{B603D764-C6B6-4D83-43F4-E5E892AC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Real Stirling Cryocoolers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8BFFCB92-9BC5-12F2-0FD4-1390C344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/>
          <a:lstStyle/>
          <a:p>
            <a:r>
              <a:rPr lang="en-US" altLang="sv-SE" sz="2400">
                <a:ea typeface="ＭＳ Ｐゴシック" panose="020B0600070205080204" pitchFamily="34" charset="-128"/>
              </a:rPr>
              <a:t>In the real world, cryocoolers are not ideal and typical Figures of Merit are more like 30% Carnot or less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Losses include friction in the compressor motor or displacer, pressure losses in the regenerator and finite temperature differences during heat rejection, absorption and heat transfer within the regenerator.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Advantages of Stirling cycle cryocoolers include: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Relatively high efficiency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Small size and weight with the ability to be miniatu</a:t>
            </a:r>
            <a:r>
              <a:rPr lang="en-US" altLang="sv-SE">
                <a:ea typeface="ＭＳ Ｐゴシック" panose="020B0600070205080204" pitchFamily="34" charset="-128"/>
              </a:rPr>
              <a:t>rized </a:t>
            </a:r>
          </a:p>
          <a:p>
            <a:pPr lvl="2"/>
            <a:r>
              <a:rPr lang="en-US" altLang="sv-SE">
                <a:ea typeface="ヒラギノ角ゴ Pro W3" pitchFamily="3" charset="-128"/>
              </a:rPr>
              <a:t> very important for military and aerospace applications)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Moderate cost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Large production history - more than 140,000 produced to date </a:t>
            </a:r>
          </a:p>
        </p:txBody>
      </p:sp>
      <p:sp>
        <p:nvSpPr>
          <p:cNvPr id="29699" name="Date Placeholder 5">
            <a:extLst>
              <a:ext uri="{FF2B5EF4-FFF2-40B4-BE49-F238E27FC236}">
                <a16:creationId xmlns:a16="http://schemas.microsoft.com/office/drawing/2014/main" id="{F45C42CB-2570-0289-1D8C-B7150A34C8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B8B1F37E-A54F-5F15-A103-CCE5BFAE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A677AFAB-FD05-00A6-B9ED-B375B7B9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A6D156B4-ABEC-224A-80FB-CD5774119C9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A30D3E9E-725F-8880-7A5E-CE172717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Stirling Crycoolers can be Divided Between Integral and Split</a:t>
            </a:r>
          </a:p>
        </p:txBody>
      </p:sp>
      <p:sp>
        <p:nvSpPr>
          <p:cNvPr id="30722" name="Content Placeholder 6">
            <a:extLst>
              <a:ext uri="{FF2B5EF4-FFF2-40B4-BE49-F238E27FC236}">
                <a16:creationId xmlns:a16="http://schemas.microsoft.com/office/drawing/2014/main" id="{CDB3CB7A-26A7-CDBB-4810-1D65C2B2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4953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Integral systems can be made very small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Split systems separate out compressor vibrations from the cold end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However the connecting gas line adds additional frictional losses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Other developments in Stirling cryocoolers include: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Use of linear motors for compressor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Development of flexure or gas bearings for moving parts (less chance of contamination &amp; freezing)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Advanced regenerator materials</a:t>
            </a: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2EED5CA0-4969-6B3C-8774-652CF991D1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7097A35F-8EE8-1E88-039B-4B395571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7EF3F362-88E8-2402-37FA-7D34EDC5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C65F065-786B-9D42-BC28-A36234CEFAF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3C6191E4-0844-BFFE-DC92-F4E05FA08ED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5299"/>
          <a:stretch>
            <a:fillRect/>
          </a:stretch>
        </p:blipFill>
        <p:spPr>
          <a:xfrm>
            <a:off x="5105400" y="1600200"/>
            <a:ext cx="4038600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2">
            <a:extLst>
              <a:ext uri="{FF2B5EF4-FFF2-40B4-BE49-F238E27FC236}">
                <a16:creationId xmlns:a16="http://schemas.microsoft.com/office/drawing/2014/main" id="{5CC3D6BA-653C-8C5E-DAA2-326922AD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Examples of Stirling Cycle Machines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808E4780-F0F6-C98B-5FA2-5013DFD53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67" r="-12967"/>
          <a:stretch>
            <a:fillRect/>
          </a:stretch>
        </p:blipFill>
        <p:spPr>
          <a:xfrm>
            <a:off x="-76200" y="1524000"/>
            <a:ext cx="8229600" cy="4525963"/>
          </a:xfrm>
          <a:noFill/>
        </p:spPr>
      </p:pic>
      <p:sp>
        <p:nvSpPr>
          <p:cNvPr id="31747" name="Date Placeholder 6">
            <a:extLst>
              <a:ext uri="{FF2B5EF4-FFF2-40B4-BE49-F238E27FC236}">
                <a16:creationId xmlns:a16="http://schemas.microsoft.com/office/drawing/2014/main" id="{E3AECB55-E657-2108-6984-65774BB5B9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Footer Placeholder 4">
            <a:extLst>
              <a:ext uri="{FF2B5EF4-FFF2-40B4-BE49-F238E27FC236}">
                <a16:creationId xmlns:a16="http://schemas.microsoft.com/office/drawing/2014/main" id="{DF6438F7-B6B7-9E29-79A6-369F15EA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48F78ECA-1B55-FA40-5936-6B5F3100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42E24C4-F594-EF4A-90F1-B0914017A6BE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Content Placeholder 10">
            <a:extLst>
              <a:ext uri="{FF2B5EF4-FFF2-40B4-BE49-F238E27FC236}">
                <a16:creationId xmlns:a16="http://schemas.microsoft.com/office/drawing/2014/main" id="{F1E12756-3B4E-14B5-0F15-76B2AFDD9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0" y="2362200"/>
            <a:ext cx="2743200" cy="2357438"/>
          </a:xfrm>
        </p:spPr>
        <p:txBody>
          <a:bodyPr/>
          <a:lstStyle/>
          <a:p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10 W @ 77 K</a:t>
            </a:r>
          </a:p>
          <a:p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3 kg mass</a:t>
            </a:r>
          </a:p>
          <a:p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Nominal input power is 160 W</a:t>
            </a:r>
          </a:p>
          <a:p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Roughly 18% Carnot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C7DE05B-9D38-C51F-72CB-D0795FE7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Examples of Stirling Cycle Machines</a:t>
            </a:r>
          </a:p>
        </p:txBody>
      </p:sp>
      <p:pic>
        <p:nvPicPr>
          <p:cNvPr id="32770" name="Picture 2" descr="H:\Mechanical Engineering\Cryogenic Engineering Class\Figures\stirling_0009_Layer-4.jpg">
            <a:extLst>
              <a:ext uri="{FF2B5EF4-FFF2-40B4-BE49-F238E27FC236}">
                <a16:creationId xmlns:a16="http://schemas.microsoft.com/office/drawing/2014/main" id="{F65E94E2-4100-1AA9-CA01-E93267EEB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9" r="-10699"/>
          <a:stretch>
            <a:fillRect/>
          </a:stretch>
        </p:blipFill>
        <p:spPr>
          <a:xfrm>
            <a:off x="-533400" y="1600200"/>
            <a:ext cx="7065963" cy="3886200"/>
          </a:xfrm>
          <a:noFill/>
        </p:spPr>
      </p:pic>
      <p:sp>
        <p:nvSpPr>
          <p:cNvPr id="32771" name="Date Placeholder 6">
            <a:extLst>
              <a:ext uri="{FF2B5EF4-FFF2-40B4-BE49-F238E27FC236}">
                <a16:creationId xmlns:a16="http://schemas.microsoft.com/office/drawing/2014/main" id="{59447CA7-19C1-6843-E95F-FD377FF243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D8FD38AB-9CFA-3A37-B66F-A27A60E7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2773" name="Slide Number Placeholder 5">
            <a:extLst>
              <a:ext uri="{FF2B5EF4-FFF2-40B4-BE49-F238E27FC236}">
                <a16:creationId xmlns:a16="http://schemas.microsoft.com/office/drawing/2014/main" id="{1C891FF6-092A-BCB3-7F80-619644F9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E9CCCBF-72FB-9545-B396-25B1C24E6A6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Content Placeholder 3">
            <a:extLst>
              <a:ext uri="{FF2B5EF4-FFF2-40B4-BE49-F238E27FC236}">
                <a16:creationId xmlns:a16="http://schemas.microsoft.com/office/drawing/2014/main" id="{643737D6-02C1-B00E-46AD-97E822CEE3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1225" y="1524000"/>
            <a:ext cx="4422775" cy="4648200"/>
          </a:xfrm>
        </p:spPr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Model SPC1 produced by Stirling Cryogenics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Roughly 1 kW capacity @ 80 K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Requires 11 kW electrical power for 80 K work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Roughly 25% Carnot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Not a miniature system, generally used for reliquefaction of LN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or process cooling to LN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3 currently provide reliquefaction of LN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  as part of the DEAP 3600 experiment at SNOLAB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7">
            <a:extLst>
              <a:ext uri="{FF2B5EF4-FFF2-40B4-BE49-F238E27FC236}">
                <a16:creationId xmlns:a16="http://schemas.microsoft.com/office/drawing/2014/main" id="{1BE2EDD9-C490-9918-3FC1-1103DACC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Examples of Stirling Cycle Machines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6A4D5132-DBB2-62A7-18D5-62520660D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7719"/>
          <a:stretch>
            <a:fillRect/>
          </a:stretch>
        </p:blipFill>
        <p:spPr>
          <a:xfrm>
            <a:off x="457200" y="1600200"/>
            <a:ext cx="6248400" cy="3436938"/>
          </a:xfrm>
          <a:noFill/>
        </p:spPr>
      </p:pic>
      <p:sp>
        <p:nvSpPr>
          <p:cNvPr id="33795" name="Date Placeholder 6">
            <a:extLst>
              <a:ext uri="{FF2B5EF4-FFF2-40B4-BE49-F238E27FC236}">
                <a16:creationId xmlns:a16="http://schemas.microsoft.com/office/drawing/2014/main" id="{5F57EAC3-2E93-AD1E-9B88-D5E8AABD98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70980A9F-4393-BF4F-B78D-E92A758D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3797" name="Slide Number Placeholder 5">
            <a:extLst>
              <a:ext uri="{FF2B5EF4-FFF2-40B4-BE49-F238E27FC236}">
                <a16:creationId xmlns:a16="http://schemas.microsoft.com/office/drawing/2014/main" id="{6099ED71-B377-75BC-4C32-010C525D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BE8F605-D23A-764E-A899-C819AED88AF3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Content Placeholder 9">
            <a:extLst>
              <a:ext uri="{FF2B5EF4-FFF2-40B4-BE49-F238E27FC236}">
                <a16:creationId xmlns:a16="http://schemas.microsoft.com/office/drawing/2014/main" id="{9837FED5-2D67-611C-68D5-7E05093D8D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5257800"/>
            <a:ext cx="8991600" cy="1138238"/>
          </a:xfrm>
        </p:spPr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Miniaturized split Stirling cycle cryocooler for FLIR sensor applications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2 W at 80 K capacity, requires 70 W input power ~ 8% Carnot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Total mass 800 g</a:t>
            </a:r>
          </a:p>
        </p:txBody>
      </p:sp>
      <p:sp>
        <p:nvSpPr>
          <p:cNvPr id="33799" name="TextBox 11">
            <a:extLst>
              <a:ext uri="{FF2B5EF4-FFF2-40B4-BE49-F238E27FC236}">
                <a16:creationId xmlns:a16="http://schemas.microsoft.com/office/drawing/2014/main" id="{8E4746FB-0D77-61AC-7AB6-F3A7B21D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From:D.T. Kuo et al. </a:t>
            </a:r>
            <a:r>
              <a:rPr lang="ja-JP" altLang="en-US" sz="140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400">
                <a:solidFill>
                  <a:schemeClr val="tx1"/>
                </a:solidFill>
                <a:latin typeface="Arial" panose="020B0604020202020204" pitchFamily="34" charset="0"/>
              </a:rPr>
              <a:t>Performance Optimization of L-3 CE 0.6 W Linear Cryocooler</a:t>
            </a:r>
            <a:r>
              <a:rPr lang="ja-JP" altLang="en-US" sz="140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400" u="sng">
                <a:solidFill>
                  <a:schemeClr val="tx1"/>
                </a:solidFill>
                <a:latin typeface="Arial" panose="020B0604020202020204" pitchFamily="34" charset="0"/>
              </a:rPr>
              <a:t>Adv. Cryo Engr.</a:t>
            </a:r>
            <a:r>
              <a:rPr lang="en-US" altLang="ja-JP" sz="1400">
                <a:solidFill>
                  <a:schemeClr val="tx1"/>
                </a:solidFill>
                <a:latin typeface="Arial" panose="020B0604020202020204" pitchFamily="34" charset="0"/>
              </a:rPr>
              <a:t> Vol 53 (2008)</a:t>
            </a:r>
            <a:endParaRPr lang="en-US" altLang="sv-SE" sz="1400" u="sng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7">
            <a:extLst>
              <a:ext uri="{FF2B5EF4-FFF2-40B4-BE49-F238E27FC236}">
                <a16:creationId xmlns:a16="http://schemas.microsoft.com/office/drawing/2014/main" id="{CC3F4191-9680-CC38-9527-BF346C01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Gifford-McMahon Cryocoolers</a:t>
            </a:r>
          </a:p>
        </p:txBody>
      </p:sp>
      <p:sp>
        <p:nvSpPr>
          <p:cNvPr id="34818" name="Content Placeholder 8">
            <a:extLst>
              <a:ext uri="{FF2B5EF4-FFF2-40B4-BE49-F238E27FC236}">
                <a16:creationId xmlns:a16="http://schemas.microsoft.com/office/drawing/2014/main" id="{26CDB774-64C7-06BF-D532-A32725A0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2000">
                <a:ea typeface="ＭＳ Ｐゴシック" panose="020B0600070205080204" pitchFamily="34" charset="-128"/>
              </a:rPr>
              <a:t>Similar in many ways to a Stirling Cycle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Displacer is moved not by a mechanical device but rather  by differential gas pressure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Only two moving cold parts: displacer and rotary valve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Use of the valve allows high pressure to be generated by a commercial compressor with an oil removal system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Lower cost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More reliable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Design of GM cryocoolers results in more robust but larger systems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GM Cryocoolers can easily be designed with multiple cooling stages at different temperatures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34819" name="Date Placeholder 6">
            <a:extLst>
              <a:ext uri="{FF2B5EF4-FFF2-40B4-BE49-F238E27FC236}">
                <a16:creationId xmlns:a16="http://schemas.microsoft.com/office/drawing/2014/main" id="{AD524521-798D-B957-1CCB-B982AA180D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Footer Placeholder 4">
            <a:extLst>
              <a:ext uri="{FF2B5EF4-FFF2-40B4-BE49-F238E27FC236}">
                <a16:creationId xmlns:a16="http://schemas.microsoft.com/office/drawing/2014/main" id="{98F9DAF0-5D01-EE84-8907-78943916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4821" name="Slide Number Placeholder 5">
            <a:extLst>
              <a:ext uri="{FF2B5EF4-FFF2-40B4-BE49-F238E27FC236}">
                <a16:creationId xmlns:a16="http://schemas.microsoft.com/office/drawing/2014/main" id="{D311F6DA-412C-33A2-A9AB-0D7DF3B4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41152BAB-6CC5-CC41-ACDB-54581A3BC2D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>
            <a:extLst>
              <a:ext uri="{FF2B5EF4-FFF2-40B4-BE49-F238E27FC236}">
                <a16:creationId xmlns:a16="http://schemas.microsoft.com/office/drawing/2014/main" id="{C2F36BD8-12E9-9B6D-0933-30E490B4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 of a GM Cryocooler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(Advanced Research Systems)</a:t>
            </a:r>
          </a:p>
        </p:txBody>
      </p:sp>
      <p:pic>
        <p:nvPicPr>
          <p:cNvPr id="35842" name="Picture 3" descr="C:\Users\weisend\Desktop\DE-202operationblockdrawingwidth460px.jpg">
            <a:extLst>
              <a:ext uri="{FF2B5EF4-FFF2-40B4-BE49-F238E27FC236}">
                <a16:creationId xmlns:a16="http://schemas.microsoft.com/office/drawing/2014/main" id="{163A2437-B372-3859-A573-A65A9A3DC0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0" r="-48820"/>
          <a:stretch>
            <a:fillRect/>
          </a:stretch>
        </p:blipFill>
        <p:spPr>
          <a:xfrm>
            <a:off x="-1752600" y="1676400"/>
            <a:ext cx="8174038" cy="4495800"/>
          </a:xfrm>
          <a:noFill/>
        </p:spPr>
      </p:pic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043BF3E0-D97D-F52A-FCFB-1807D7F682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6B0F00A4-E109-8BEC-3E2C-8541D713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63B4FEF6-1F69-EDF2-26D8-ACE157E7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0FE9E791-09FF-C14A-AD59-06D16E2241D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Content Placeholder 13">
            <a:extLst>
              <a:ext uri="{FF2B5EF4-FFF2-40B4-BE49-F238E27FC236}">
                <a16:creationId xmlns:a16="http://schemas.microsoft.com/office/drawing/2014/main" id="{7565A198-3730-5D93-C2F3-3EBF18DCC9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5800" y="2133600"/>
            <a:ext cx="4648200" cy="1900238"/>
          </a:xfrm>
        </p:spPr>
        <p:txBody>
          <a:bodyPr/>
          <a:lstStyle/>
          <a:p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Typical Uses</a:t>
            </a:r>
          </a:p>
          <a:p>
            <a:pPr lvl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Cryopumping  (15 K)</a:t>
            </a:r>
          </a:p>
          <a:p>
            <a:pPr lvl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MRI Magnet Shield Cooling (~50 K)</a:t>
            </a:r>
          </a:p>
          <a:p>
            <a:pPr lvl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MRI Magnet Reliquefiers (4 K)</a:t>
            </a:r>
          </a:p>
          <a:p>
            <a:pPr lvl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HTS electronics ( ~ 60 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7">
            <a:extLst>
              <a:ext uri="{FF2B5EF4-FFF2-40B4-BE49-F238E27FC236}">
                <a16:creationId xmlns:a16="http://schemas.microsoft.com/office/drawing/2014/main" id="{B1A6A417-403D-E45E-B673-A18160B3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GM Cryocooler Operation</a:t>
            </a:r>
          </a:p>
        </p:txBody>
      </p:sp>
      <p:pic>
        <p:nvPicPr>
          <p:cNvPr id="36866" name="Picture 4" descr="C:\Users\weisend\Desktop\GMCycle3-4width460px.jpg">
            <a:extLst>
              <a:ext uri="{FF2B5EF4-FFF2-40B4-BE49-F238E27FC236}">
                <a16:creationId xmlns:a16="http://schemas.microsoft.com/office/drawing/2014/main" id="{77B8EDA9-985A-4DEF-3ADC-38B8D38E29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05"/>
          <a:stretch>
            <a:fillRect/>
          </a:stretch>
        </p:blipFill>
        <p:spPr>
          <a:xfrm>
            <a:off x="4876800" y="1524000"/>
            <a:ext cx="3467100" cy="3886200"/>
          </a:xfrm>
          <a:noFill/>
        </p:spPr>
      </p:pic>
      <p:sp>
        <p:nvSpPr>
          <p:cNvPr id="36867" name="Date Placeholder 5">
            <a:extLst>
              <a:ext uri="{FF2B5EF4-FFF2-40B4-BE49-F238E27FC236}">
                <a16:creationId xmlns:a16="http://schemas.microsoft.com/office/drawing/2014/main" id="{5272C28D-8556-3EF1-F0FD-17AED23D3F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3F91AC56-7DE6-41ED-8555-2C3F0C3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B0922C5C-F128-A8A3-A852-634B60C5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BE02653-3D06-2D46-8483-38C2AB8AA536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6870" name="Picture 5" descr="C:\Users\weisend\Desktop\GMCycle1-2width460px.jpg">
            <a:extLst>
              <a:ext uri="{FF2B5EF4-FFF2-40B4-BE49-F238E27FC236}">
                <a16:creationId xmlns:a16="http://schemas.microsoft.com/office/drawing/2014/main" id="{1359365E-69AF-6BF1-5408-BEC617BF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814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0">
            <a:extLst>
              <a:ext uri="{FF2B5EF4-FFF2-40B4-BE49-F238E27FC236}">
                <a16:creationId xmlns:a16="http://schemas.microsoft.com/office/drawing/2014/main" id="{C1423B94-00D7-EAB3-6578-4ADD66EA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Steps 1 &amp; 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- High Pressure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- Expansion</a:t>
            </a:r>
          </a:p>
        </p:txBody>
      </p:sp>
      <p:sp>
        <p:nvSpPr>
          <p:cNvPr id="36872" name="TextBox 11">
            <a:extLst>
              <a:ext uri="{FF2B5EF4-FFF2-40B4-BE49-F238E27FC236}">
                <a16:creationId xmlns:a16="http://schemas.microsoft.com/office/drawing/2014/main" id="{2FB7912D-1F33-09D7-D1A2-3ACEFCDD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10200"/>
            <a:ext cx="253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Steps 3 &amp; 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- Low Pressure 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- Displacer move down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1261DB7-9806-E014-8078-C645BFE8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Goals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98E049B-298F-102C-6B43-F29D1B5D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Introduce the characteristics and applications of cryocoolers</a:t>
            </a:r>
          </a:p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Discuss recuperative vs. regenerative heat exchangers</a:t>
            </a:r>
          </a:p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Describe regenerator materials</a:t>
            </a:r>
          </a:p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Describe the Stirling cycle, Gifford McMahon and pulse tube cryocoolers and give examples</a:t>
            </a: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19459" name="Date Placeholder 3">
            <a:extLst>
              <a:ext uri="{FF2B5EF4-FFF2-40B4-BE49-F238E27FC236}">
                <a16:creationId xmlns:a16="http://schemas.microsoft.com/office/drawing/2014/main" id="{0C6D7743-B7A5-EC48-36EA-5E1719E52E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Footer Placeholder 5">
            <a:extLst>
              <a:ext uri="{FF2B5EF4-FFF2-40B4-BE49-F238E27FC236}">
                <a16:creationId xmlns:a16="http://schemas.microsoft.com/office/drawing/2014/main" id="{DD700494-BCC6-C9D4-3D4C-20B30E71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21C9155E-978E-3221-237C-32B4C7C8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F271263-AE84-614E-8B91-3491E7CF6B8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7">
            <a:extLst>
              <a:ext uri="{FF2B5EF4-FFF2-40B4-BE49-F238E27FC236}">
                <a16:creationId xmlns:a16="http://schemas.microsoft.com/office/drawing/2014/main" id="{E69B04FD-ABC5-4A45-876C-6CB88BA8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Examples of GM Cryocoolers</a:t>
            </a:r>
          </a:p>
        </p:txBody>
      </p:sp>
      <p:pic>
        <p:nvPicPr>
          <p:cNvPr id="37890" name="Picture 2" descr="http://www.janis.com/Libraries/4K_Coldheads/RDK-415D_4K_ClosedCycleRefrigerator.sflb.ashx">
            <a:extLst>
              <a:ext uri="{FF2B5EF4-FFF2-40B4-BE49-F238E27FC236}">
                <a16:creationId xmlns:a16="http://schemas.microsoft.com/office/drawing/2014/main" id="{EC0FEDFD-5195-1DE5-A2A6-847FB1548E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3" b="12643"/>
          <a:stretch>
            <a:fillRect/>
          </a:stretch>
        </p:blipFill>
        <p:spPr>
          <a:xfrm>
            <a:off x="304800" y="2057400"/>
            <a:ext cx="3059113" cy="3429000"/>
          </a:xfrm>
          <a:noFill/>
        </p:spPr>
      </p:pic>
      <p:sp>
        <p:nvSpPr>
          <p:cNvPr id="37891" name="Date Placeholder 6">
            <a:extLst>
              <a:ext uri="{FF2B5EF4-FFF2-40B4-BE49-F238E27FC236}">
                <a16:creationId xmlns:a16="http://schemas.microsoft.com/office/drawing/2014/main" id="{008254B1-942D-6179-FBE7-636991F6E8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Footer Placeholder 4">
            <a:extLst>
              <a:ext uri="{FF2B5EF4-FFF2-40B4-BE49-F238E27FC236}">
                <a16:creationId xmlns:a16="http://schemas.microsoft.com/office/drawing/2014/main" id="{5B3CD84E-5380-8E77-0B07-8ED932CC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7893" name="Slide Number Placeholder 5">
            <a:extLst>
              <a:ext uri="{FF2B5EF4-FFF2-40B4-BE49-F238E27FC236}">
                <a16:creationId xmlns:a16="http://schemas.microsoft.com/office/drawing/2014/main" id="{546FB07F-DDF9-CB5F-869B-DD25624A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7FC29DB-803C-5542-9FFB-A7F36EDBF843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Box 13">
            <a:extLst>
              <a:ext uri="{FF2B5EF4-FFF2-40B4-BE49-F238E27FC236}">
                <a16:creationId xmlns:a16="http://schemas.microsoft.com/office/drawing/2014/main" id="{9B7269A2-CC3E-CC8B-81B4-168212E9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0"/>
            <a:ext cx="1687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Sumitomo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 35 W @ 50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1.5 W @ 4.2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18 kg </a:t>
            </a:r>
          </a:p>
        </p:txBody>
      </p:sp>
      <p:pic>
        <p:nvPicPr>
          <p:cNvPr id="37895" name="Picture 2" descr="C:\Users\weisend\Desktop\AL60.bmp">
            <a:extLst>
              <a:ext uri="{FF2B5EF4-FFF2-40B4-BE49-F238E27FC236}">
                <a16:creationId xmlns:a16="http://schemas.microsoft.com/office/drawing/2014/main" id="{67BDAB46-AD87-AFD1-262E-58027B9D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219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5">
            <a:extLst>
              <a:ext uri="{FF2B5EF4-FFF2-40B4-BE49-F238E27FC236}">
                <a16:creationId xmlns:a16="http://schemas.microsoft.com/office/drawing/2014/main" id="{491CF114-9208-F452-3D18-0E2AA825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2209800"/>
            <a:ext cx="156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CryoMech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60 W @ 80 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A9377EFE-E560-77B4-A8B0-0E179619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Displacers &amp; Pulse Tube Cryocoolers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267B85DA-5986-72B3-02E7-C99E6ADC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sv-SE" sz="2400">
                <a:ea typeface="ＭＳ Ｐゴシック" panose="020B0600070205080204" pitchFamily="34" charset="-128"/>
              </a:rPr>
              <a:t>GM and Stirling cycle cryocoolers using oscillating flows at  1 – 100 Hz</a:t>
            </a:r>
          </a:p>
          <a:p>
            <a:pPr eaLnBrk="1" hangingPunct="1"/>
            <a:r>
              <a:rPr lang="en-US" altLang="sv-SE" sz="2400">
                <a:ea typeface="ＭＳ Ｐゴシック" panose="020B0600070205080204" pitchFamily="34" charset="-128"/>
              </a:rPr>
              <a:t>The cold displacer plays an important role in these devices</a:t>
            </a:r>
          </a:p>
          <a:p>
            <a:pPr lvl="1" eaLnBrk="1" hangingPunct="1"/>
            <a:r>
              <a:rPr lang="en-US" altLang="sv-SE" sz="2000">
                <a:ea typeface="ＭＳ Ｐゴシック" panose="020B0600070205080204" pitchFamily="34" charset="-128"/>
              </a:rPr>
              <a:t>Separate the heating and cooling effects of the cycle by placing the motion of the gas in proper phase with the pressure oscillations</a:t>
            </a:r>
          </a:p>
          <a:p>
            <a:pPr lvl="1" eaLnBrk="1" hangingPunct="1"/>
            <a:r>
              <a:rPr lang="en-US" altLang="sv-SE" sz="2000">
                <a:ea typeface="ＭＳ Ｐゴシック" panose="020B0600070205080204" pitchFamily="34" charset="-128"/>
              </a:rPr>
              <a:t>Little pressure difference across the displacer but a large temperature difference</a:t>
            </a:r>
          </a:p>
          <a:p>
            <a:pPr eaLnBrk="1" hangingPunct="1"/>
            <a:r>
              <a:rPr lang="en-US" altLang="sv-SE" sz="2400">
                <a:ea typeface="ＭＳ Ｐゴシック" panose="020B0600070205080204" pitchFamily="34" charset="-128"/>
              </a:rPr>
              <a:t>However the cold displacer leads to a number of problems</a:t>
            </a:r>
          </a:p>
          <a:p>
            <a:pPr lvl="1" eaLnBrk="1" hangingPunct="1"/>
            <a:r>
              <a:rPr lang="en-US" altLang="sv-SE" sz="2000">
                <a:ea typeface="ＭＳ Ｐゴシック" panose="020B0600070205080204" pitchFamily="34" charset="-128"/>
              </a:rPr>
              <a:t>Moving cold part leads to reliability problems and increased vibration at cold end</a:t>
            </a:r>
          </a:p>
          <a:p>
            <a:pPr lvl="1" eaLnBrk="1" hangingPunct="1"/>
            <a:r>
              <a:rPr lang="en-US" altLang="sv-SE" sz="2000">
                <a:ea typeface="ＭＳ Ｐゴシック" panose="020B0600070205080204" pitchFamily="34" charset="-128"/>
              </a:rPr>
              <a:t>Axial heat conduction through the displacer leads to cycle inefficiencies</a:t>
            </a:r>
          </a:p>
          <a:p>
            <a:pPr eaLnBrk="1" hangingPunct="1"/>
            <a:r>
              <a:rPr lang="en-US" altLang="sv-SE" sz="2400">
                <a:ea typeface="ＭＳ Ｐゴシック" panose="020B0600070205080204" pitchFamily="34" charset="-128"/>
              </a:rPr>
              <a:t>What if we could eliminate the displacer ?</a:t>
            </a:r>
          </a:p>
          <a:p>
            <a:pPr lvl="1" eaLnBrk="1" hangingPunct="1"/>
            <a:endParaRPr lang="en-US" altLang="sv-SE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38915" name="Date Placeholder 3">
            <a:extLst>
              <a:ext uri="{FF2B5EF4-FFF2-40B4-BE49-F238E27FC236}">
                <a16:creationId xmlns:a16="http://schemas.microsoft.com/office/drawing/2014/main" id="{8D41ADCD-A3FC-8EC3-0069-968B05E24D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Footer Placeholder 5">
            <a:extLst>
              <a:ext uri="{FF2B5EF4-FFF2-40B4-BE49-F238E27FC236}">
                <a16:creationId xmlns:a16="http://schemas.microsoft.com/office/drawing/2014/main" id="{41E855B2-3417-0B2A-86F0-E6F9DEA8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2DC865A1-5D42-4391-8F69-ECF5CEA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8F42E53B-6E5F-7C4C-82D3-5F11BE2B6A1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>
            <a:extLst>
              <a:ext uri="{FF2B5EF4-FFF2-40B4-BE49-F238E27FC236}">
                <a16:creationId xmlns:a16="http://schemas.microsoft.com/office/drawing/2014/main" id="{7C9605E1-38F1-CE2C-4628-82DD40B3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Pulse Tube Cryocoolers</a:t>
            </a:r>
          </a:p>
        </p:txBody>
      </p:sp>
      <p:pic>
        <p:nvPicPr>
          <p:cNvPr id="39938" name="Picture 8">
            <a:extLst>
              <a:ext uri="{FF2B5EF4-FFF2-40B4-BE49-F238E27FC236}">
                <a16:creationId xmlns:a16="http://schemas.microsoft.com/office/drawing/2014/main" id="{51A5E465-5F3B-88A0-C4E7-643A6EB741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16" r="-50616"/>
          <a:stretch>
            <a:fillRect/>
          </a:stretch>
        </p:blipFill>
        <p:spPr>
          <a:xfrm>
            <a:off x="-1752600" y="1600200"/>
            <a:ext cx="8229600" cy="4525963"/>
          </a:xfrm>
          <a:noFill/>
        </p:spPr>
      </p:pic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F9E0C9E0-9FB5-B24B-15F8-2EDA5EF3B9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B9D6928E-6E1D-E9C7-DDE1-A0A68BF0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4D136F70-16C3-EB00-3F92-1F3FA1E7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A2AA7A22-C688-5744-935C-B2C99F61D9A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Content Placeholder 7">
            <a:extLst>
              <a:ext uri="{FF2B5EF4-FFF2-40B4-BE49-F238E27FC236}">
                <a16:creationId xmlns:a16="http://schemas.microsoft.com/office/drawing/2014/main" id="{13257A0E-3EE2-0834-A36A-9FE3161DA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1225" y="1524000"/>
            <a:ext cx="4422775" cy="5027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 gas in the pulse tube in effect replaces the displacer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 pulse tube must be large enough so that the gas in cold end never reaches the warm end and gas in cold end never reaches the warm end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Thus gas in the middle of tube never leaves the tube and acts as an thermal insulator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Turbulence &amp; mixing must be minimized</a:t>
            </a:r>
            <a:endParaRPr lang="en-US" altLang="sv-SE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From this simple design there are many variations of  pulse tube cryocoolers</a:t>
            </a:r>
          </a:p>
          <a:p>
            <a:pPr lvl="1"/>
            <a:endParaRPr lang="en-US" altLang="sv-SE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7">
            <a:extLst>
              <a:ext uri="{FF2B5EF4-FFF2-40B4-BE49-F238E27FC236}">
                <a16:creationId xmlns:a16="http://schemas.microsoft.com/office/drawing/2014/main" id="{898528D6-088E-6395-2A5E-A216CC3D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Advantages of Pulse Tube Cryocoolers</a:t>
            </a:r>
          </a:p>
        </p:txBody>
      </p:sp>
      <p:sp>
        <p:nvSpPr>
          <p:cNvPr id="40962" name="Content Placeholder 8">
            <a:extLst>
              <a:ext uri="{FF2B5EF4-FFF2-40B4-BE49-F238E27FC236}">
                <a16:creationId xmlns:a16="http://schemas.microsoft.com/office/drawing/2014/main" id="{34FEA792-E96D-4647-E176-3DE0E6FD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r>
              <a:rPr lang="en-US" altLang="sv-SE" sz="2400">
                <a:ea typeface="ＭＳ Ｐゴシック" panose="020B0600070205080204" pitchFamily="34" charset="-128"/>
              </a:rPr>
              <a:t>High reliability (fewer cold moving parts)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Lower cost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Low vibration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Higher efficiency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Ability to work at all temperature levels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Can be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space qualified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r>
              <a:rPr lang="en-US" altLang="sv-SE" sz="2400">
                <a:ea typeface="ＭＳ Ｐゴシック" panose="020B0600070205080204" pitchFamily="34" charset="-128"/>
              </a:rPr>
              <a:t>These advantages and the fact that there is still much to learn about pulse tubes make this a very active area of research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Roughly 10% of all the papers at the 2009 Cryogenic Engineering Conference dealt with pulse tube cryocoolers</a:t>
            </a:r>
          </a:p>
          <a:p>
            <a:r>
              <a:rPr lang="en-US" altLang="sv-SE" sz="2400">
                <a:ea typeface="ＭＳ Ｐゴシック" panose="020B0600070205080204" pitchFamily="34" charset="-128"/>
              </a:rPr>
              <a:t>Commercial versions of pulse tube cryocoolers are available</a:t>
            </a:r>
          </a:p>
          <a:p>
            <a:pPr>
              <a:buFont typeface="Wingdings" pitchFamily="2" charset="2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40963" name="Date Placeholder 6">
            <a:extLst>
              <a:ext uri="{FF2B5EF4-FFF2-40B4-BE49-F238E27FC236}">
                <a16:creationId xmlns:a16="http://schemas.microsoft.com/office/drawing/2014/main" id="{F727FA07-E18B-E00C-69CE-606CFE1390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47DADFB2-0265-50D2-26FE-3752637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FAA1D08A-BADF-4120-6CEE-4382D612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FD7CE06-9A8F-8440-AEA9-341C1DA3C003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>
            <a:extLst>
              <a:ext uri="{FF2B5EF4-FFF2-40B4-BE49-F238E27FC236}">
                <a16:creationId xmlns:a16="http://schemas.microsoft.com/office/drawing/2014/main" id="{D0F68C8E-C2C2-08F4-D42D-862B836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Losses in Pulse Tube Cryocoolers</a:t>
            </a:r>
          </a:p>
        </p:txBody>
      </p:sp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E2F463DC-9279-9488-058B-CE8876682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Regenerator inefficiency (generally the largest single loss)</a:t>
            </a:r>
          </a:p>
          <a:p>
            <a:r>
              <a:rPr lang="en-US" altLang="sv-SE">
                <a:ea typeface="ＭＳ Ｐゴシック" panose="020B0600070205080204" pitchFamily="34" charset="-128"/>
              </a:rPr>
              <a:t>Losses within the pulse tube itself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Heat transfer between gas and tube wall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Mixing of warm and cold gas segments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Circulation of gas within the pulse tube due to oscillating pressures (acoustic streaming)</a:t>
            </a: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E54799BF-96DA-6095-24FC-F3A52D0F6D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Footer Placeholder 3">
            <a:extLst>
              <a:ext uri="{FF2B5EF4-FFF2-40B4-BE49-F238E27FC236}">
                <a16:creationId xmlns:a16="http://schemas.microsoft.com/office/drawing/2014/main" id="{BA987AC6-8148-0623-3AD7-312C875F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74A20DC5-A9A1-005E-B6F5-BE171C7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56682252-47B4-FA43-97C7-38FDF2D53C5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>
            <a:extLst>
              <a:ext uri="{FF2B5EF4-FFF2-40B4-BE49-F238E27FC236}">
                <a16:creationId xmlns:a16="http://schemas.microsoft.com/office/drawing/2014/main" id="{2701321F-DEE4-7738-AD28-98C82DB3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Types of Pulse Tube Cryocoolers</a:t>
            </a:r>
          </a:p>
        </p:txBody>
      </p:sp>
      <p:sp>
        <p:nvSpPr>
          <p:cNvPr id="43010" name="Content Placeholder 6">
            <a:extLst>
              <a:ext uri="{FF2B5EF4-FFF2-40B4-BE49-F238E27FC236}">
                <a16:creationId xmlns:a16="http://schemas.microsoft.com/office/drawing/2014/main" id="{08E20BE2-CF5F-DAFE-2537-DDAF3E1E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Double Inlet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Roughly 10% of the flow is bypassed around the regenerator and used to pressurize the reservoir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Reduces losses in the regenerator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Increases overall efficiency particularly at higher frequency operations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Presence of inertance tube (also used on other styles of PT cryocoolers)  helps put the flow and pressure oscillations into a phase relationship that optimizes efficiency</a:t>
            </a:r>
          </a:p>
        </p:txBody>
      </p:sp>
      <p:sp>
        <p:nvSpPr>
          <p:cNvPr id="43011" name="Date Placeholder 5">
            <a:extLst>
              <a:ext uri="{FF2B5EF4-FFF2-40B4-BE49-F238E27FC236}">
                <a16:creationId xmlns:a16="http://schemas.microsoft.com/office/drawing/2014/main" id="{55D8B29A-E71F-2CC2-5578-76C167D00E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Footer Placeholder 3">
            <a:extLst>
              <a:ext uri="{FF2B5EF4-FFF2-40B4-BE49-F238E27FC236}">
                <a16:creationId xmlns:a16="http://schemas.microsoft.com/office/drawing/2014/main" id="{3E7AEA04-F9F7-4EF8-82A3-E563B65A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id="{8770064C-B534-6542-80C5-7BE23C0C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DB62826-DA1F-6C4C-9F5C-E07D87104C0B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43014" name="Picture 7">
            <a:extLst>
              <a:ext uri="{FF2B5EF4-FFF2-40B4-BE49-F238E27FC236}">
                <a16:creationId xmlns:a16="http://schemas.microsoft.com/office/drawing/2014/main" id="{D15078B5-EBAE-E881-537F-BEA1C73ECE0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1562" b="-12"/>
          <a:stretch>
            <a:fillRect/>
          </a:stretch>
        </p:blipFill>
        <p:spPr>
          <a:xfrm>
            <a:off x="762000" y="4114800"/>
            <a:ext cx="6629400" cy="21812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>
            <a:extLst>
              <a:ext uri="{FF2B5EF4-FFF2-40B4-BE49-F238E27FC236}">
                <a16:creationId xmlns:a16="http://schemas.microsoft.com/office/drawing/2014/main" id="{57A990BA-24DC-8191-86EC-79020ACB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Thermoacoustic Drivers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304413C9-6F9E-869D-FBA5-ABFB58C53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r="-427"/>
          <a:stretch>
            <a:fillRect/>
          </a:stretch>
        </p:blipFill>
        <p:spPr>
          <a:xfrm>
            <a:off x="609600" y="1600200"/>
            <a:ext cx="4648200" cy="4648200"/>
          </a:xfrm>
          <a:noFill/>
        </p:spPr>
      </p:pic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DE35CFE4-6781-31A3-371C-6BF09DFFFA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D5802F4D-3286-DC37-B3AF-5D59513C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23367EA-742E-33BD-7791-3B19CDFE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D5BCF15-3AF3-7C4F-9A06-D1026197006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4584DF50-20DC-C588-AE6B-FC278F4D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Can result in cryocoolers with no moving parts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Generally only used in very large scale systems</a:t>
            </a:r>
          </a:p>
        </p:txBody>
      </p:sp>
      <p:sp>
        <p:nvSpPr>
          <p:cNvPr id="44039" name="TextBox 8">
            <a:extLst>
              <a:ext uri="{FF2B5EF4-FFF2-40B4-BE49-F238E27FC236}">
                <a16:creationId xmlns:a16="http://schemas.microsoft.com/office/drawing/2014/main" id="{F2E318B8-BDDC-7489-E7C7-9C521283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194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 – NIST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28A2F9C7-2B91-7D41-9CBA-1A76EDDC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Different Geometries of Pulse Tube Cryocoolers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C54C8CE8-8D5D-0C2E-17C2-35EF7746C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8" t="-2" r="-1390" b="-6339"/>
          <a:stretch>
            <a:fillRect/>
          </a:stretch>
        </p:blipFill>
        <p:spPr>
          <a:xfrm>
            <a:off x="381000" y="1447800"/>
            <a:ext cx="7340600" cy="4191000"/>
          </a:xfrm>
          <a:noFill/>
        </p:spPr>
      </p:pic>
      <p:sp>
        <p:nvSpPr>
          <p:cNvPr id="45059" name="Date Placeholder 5">
            <a:extLst>
              <a:ext uri="{FF2B5EF4-FFF2-40B4-BE49-F238E27FC236}">
                <a16:creationId xmlns:a16="http://schemas.microsoft.com/office/drawing/2014/main" id="{AB4CA10B-71D3-E1B0-7C2D-ABD5E61F0A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Footer Placeholder 3">
            <a:extLst>
              <a:ext uri="{FF2B5EF4-FFF2-40B4-BE49-F238E27FC236}">
                <a16:creationId xmlns:a16="http://schemas.microsoft.com/office/drawing/2014/main" id="{C608ED74-3522-58FF-9F2B-B472C89C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1462F20E-037B-D158-994D-E8833FA5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2449A51-5F76-244F-A409-458F552CC42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6CAE7146-86E9-D51F-F530-678FFDCD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1338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NIST</a:t>
            </a:r>
          </a:p>
        </p:txBody>
      </p:sp>
      <p:sp>
        <p:nvSpPr>
          <p:cNvPr id="45063" name="TextBox 8">
            <a:extLst>
              <a:ext uri="{FF2B5EF4-FFF2-40B4-BE49-F238E27FC236}">
                <a16:creationId xmlns:a16="http://schemas.microsoft.com/office/drawing/2014/main" id="{F31E1072-752D-B464-B2DF-7014006D1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10200"/>
            <a:ext cx="2460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Frequently used to separate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compressor vibration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 the cold head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>
            <a:extLst>
              <a:ext uri="{FF2B5EF4-FFF2-40B4-BE49-F238E27FC236}">
                <a16:creationId xmlns:a16="http://schemas.microsoft.com/office/drawing/2014/main" id="{88020E9F-7EF6-C698-F028-B0715BDB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Multistage Cryocoolers 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Are Also Common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6858F3CE-2089-40B8-5364-7EB858A42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8" r="-922"/>
          <a:stretch>
            <a:fillRect/>
          </a:stretch>
        </p:blipFill>
        <p:spPr>
          <a:xfrm rot="21480000">
            <a:off x="1949450" y="1481138"/>
            <a:ext cx="3800475" cy="5092700"/>
          </a:xfrm>
          <a:noFill/>
        </p:spPr>
      </p:pic>
      <p:sp>
        <p:nvSpPr>
          <p:cNvPr id="46083" name="Date Placeholder 5">
            <a:extLst>
              <a:ext uri="{FF2B5EF4-FFF2-40B4-BE49-F238E27FC236}">
                <a16:creationId xmlns:a16="http://schemas.microsoft.com/office/drawing/2014/main" id="{89A8B843-D837-85C9-E11F-47D4BEB650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BEE690FF-61DC-7767-C9AD-E74DCA7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C82B390E-2777-DA99-2287-CF7AA6B3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B34D0BF-5644-5C4E-BD96-E12944A4DBA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TextBox 7">
            <a:extLst>
              <a:ext uri="{FF2B5EF4-FFF2-40B4-BE49-F238E27FC236}">
                <a16:creationId xmlns:a16="http://schemas.microsoft.com/office/drawing/2014/main" id="{55EF069A-CCF1-C4F2-0928-C873961FB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486400"/>
            <a:ext cx="230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Kasthurirengen et 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Proc. ICEC 22 ( 2009)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72AA071D-7462-0743-9737-9D43ED8B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Pulse Tube and 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other Cryocooler % Carnot at 80 K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6C7ABBD3-277C-7F1F-D5EA-69ABEA63A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r="96"/>
          <a:stretch>
            <a:fillRect/>
          </a:stretch>
        </p:blipFill>
        <p:spPr>
          <a:xfrm>
            <a:off x="1447800" y="1447800"/>
            <a:ext cx="5791200" cy="4745038"/>
          </a:xfrm>
          <a:noFill/>
        </p:spPr>
      </p:pic>
      <p:sp>
        <p:nvSpPr>
          <p:cNvPr id="47107" name="Date Placeholder 5">
            <a:extLst>
              <a:ext uri="{FF2B5EF4-FFF2-40B4-BE49-F238E27FC236}">
                <a16:creationId xmlns:a16="http://schemas.microsoft.com/office/drawing/2014/main" id="{B523F7AE-EE1D-231F-09EB-95D8FB3924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Footer Placeholder 3">
            <a:extLst>
              <a:ext uri="{FF2B5EF4-FFF2-40B4-BE49-F238E27FC236}">
                <a16:creationId xmlns:a16="http://schemas.microsoft.com/office/drawing/2014/main" id="{2F9AC460-7656-BEAC-F3DD-C6FC7922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id="{E39789BE-5955-8700-E09C-BC08B301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B2728F6-0D3E-C04A-98E4-2BED84401E7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TextBox 7">
            <a:extLst>
              <a:ext uri="{FF2B5EF4-FFF2-40B4-BE49-F238E27FC236}">
                <a16:creationId xmlns:a16="http://schemas.microsoft.com/office/drawing/2014/main" id="{83190D81-B6C5-B1BF-BE03-06291BECF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1338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NIST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>
            <a:extLst>
              <a:ext uri="{FF2B5EF4-FFF2-40B4-BE49-F238E27FC236}">
                <a16:creationId xmlns:a16="http://schemas.microsoft.com/office/drawing/2014/main" id="{D0692A45-D6C1-695A-51B1-206858E9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Introduction to Cryocoolers</a:t>
            </a:r>
          </a:p>
        </p:txBody>
      </p:sp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CB352766-3175-B357-A6B5-BEDC1D92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Cryocoolers are smaller closed cycle mechanical refrigeration systems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There is no official upper size for a cryocooler but typically these provide less than few 100 W of cooling at 20 – 100 K and less than 10 W at 4.2 K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Cryocoolers do not use the Claude/Collins cycles used by large refrigeration plants but use alternative cycles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Working fluid is almost always helium – some exceptions exist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All the laws of thermodynamics still apply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Improved technology ( bearings, miniaturized compressors, better materials, CFD, better reliability etc) has lead to the development of a large number of practical cryocooler designs in the past 10 – 20 years</a:t>
            </a:r>
          </a:p>
          <a:p>
            <a:pPr lvl="1"/>
            <a:r>
              <a:rPr lang="en-US" altLang="sv-SE" sz="2000">
                <a:ea typeface="ＭＳ Ｐゴシック" panose="020B0600070205080204" pitchFamily="34" charset="-128"/>
              </a:rPr>
              <a:t>We will concentrate on 3 types: Stirling, Gifford McMahon &amp; Pulse tube</a:t>
            </a: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0483" name="Date Placeholder 5">
            <a:extLst>
              <a:ext uri="{FF2B5EF4-FFF2-40B4-BE49-F238E27FC236}">
                <a16:creationId xmlns:a16="http://schemas.microsoft.com/office/drawing/2014/main" id="{2D8C96BD-F2AF-34E8-F032-B39893CCA2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0C18700F-35FD-C3E2-4BC2-615E3A26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921B8F21-2A50-DFA5-AB8F-A637B98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3C7FA45C-6E51-4E4B-AE52-E5CE517D5CA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2">
            <a:extLst>
              <a:ext uri="{FF2B5EF4-FFF2-40B4-BE49-F238E27FC236}">
                <a16:creationId xmlns:a16="http://schemas.microsoft.com/office/drawing/2014/main" id="{AAAFC657-6B59-E323-4224-FE9E65F2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7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Pulse Tube Cryocoolers 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Commercially Available Examples</a:t>
            </a:r>
          </a:p>
        </p:txBody>
      </p:sp>
      <p:sp>
        <p:nvSpPr>
          <p:cNvPr id="48130" name="Date Placeholder 5">
            <a:extLst>
              <a:ext uri="{FF2B5EF4-FFF2-40B4-BE49-F238E27FC236}">
                <a16:creationId xmlns:a16="http://schemas.microsoft.com/office/drawing/2014/main" id="{CAAA53E1-68D2-672F-23DC-70F09B03CA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Footer Placeholder 3">
            <a:extLst>
              <a:ext uri="{FF2B5EF4-FFF2-40B4-BE49-F238E27FC236}">
                <a16:creationId xmlns:a16="http://schemas.microsoft.com/office/drawing/2014/main" id="{FD67601D-036F-E6E7-2259-058741C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4CB9E603-B0DA-E38D-F7BD-5DCA73FB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3793D84-82D9-0346-A146-5D7E74BA5C5E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Content Placeholder 6">
            <a:extLst>
              <a:ext uri="{FF2B5EF4-FFF2-40B4-BE49-F238E27FC236}">
                <a16:creationId xmlns:a16="http://schemas.microsoft.com/office/drawing/2014/main" id="{C20D9C6E-3084-120B-59BC-202C4975FD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43200" y="1600200"/>
            <a:ext cx="2819400" cy="1295400"/>
          </a:xfrm>
        </p:spPr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CryoMech PT810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14 W @ 20 K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80 W @ 80 K</a:t>
            </a:r>
          </a:p>
        </p:txBody>
      </p:sp>
      <p:sp>
        <p:nvSpPr>
          <p:cNvPr id="48134" name="Content Placeholder 8">
            <a:extLst>
              <a:ext uri="{FF2B5EF4-FFF2-40B4-BE49-F238E27FC236}">
                <a16:creationId xmlns:a16="http://schemas.microsoft.com/office/drawing/2014/main" id="{082318FA-46AE-7D45-CE09-F502E57911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57600" y="3581400"/>
            <a:ext cx="2590800" cy="1371600"/>
          </a:xfrm>
        </p:spPr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CryoMech PT415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40 W @ 45 K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1.5 W @4.2 K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8135" name="Picture 7" descr="E:\Mech Engineering\Cryogenic Engineering Class\pt410 new.jpg">
            <a:extLst>
              <a:ext uri="{FF2B5EF4-FFF2-40B4-BE49-F238E27FC236}">
                <a16:creationId xmlns:a16="http://schemas.microsoft.com/office/drawing/2014/main" id="{B0946C23-B0D6-83C1-5189-CB635917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54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EA6B0768-A5C0-6E43-8528-22EA210F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977900" cy="484188"/>
          </a:xfrm>
          <a:prstGeom prst="lef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8000"/>
              </a:gs>
              <a:gs pos="100000">
                <a:srgbClr val="FFAB71"/>
              </a:gs>
            </a:gsLst>
            <a:lin ang="16200000"/>
          </a:gra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137" name="Picture 8" descr="E:\Mech Engineering\Cryogenic Engineering Class\PULSE 2.jpg">
            <a:extLst>
              <a:ext uri="{FF2B5EF4-FFF2-40B4-BE49-F238E27FC236}">
                <a16:creationId xmlns:a16="http://schemas.microsoft.com/office/drawing/2014/main" id="{F5075CEF-35F6-54FC-3BB5-8D7CE5D5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813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40D1E771-F218-B243-B145-EE821145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530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8000"/>
              </a:gs>
              <a:gs pos="100000">
                <a:srgbClr val="FFAB71"/>
              </a:gs>
            </a:gsLst>
            <a:lin ang="16200000"/>
          </a:gra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A63907A5-E129-F3EE-3809-7687D6AF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Pulse Tube Cryocoolers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Commercially Available Examples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A3D37AA5-1972-9277-3EFA-81EC8E5DC3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2" r="2776"/>
          <a:stretch>
            <a:fillRect/>
          </a:stretch>
        </p:blipFill>
        <p:spPr>
          <a:xfrm>
            <a:off x="228600" y="1600200"/>
            <a:ext cx="2384425" cy="3810000"/>
          </a:xfrm>
          <a:noFill/>
        </p:spPr>
      </p:pic>
      <p:sp>
        <p:nvSpPr>
          <p:cNvPr id="49155" name="Date Placeholder 5">
            <a:extLst>
              <a:ext uri="{FF2B5EF4-FFF2-40B4-BE49-F238E27FC236}">
                <a16:creationId xmlns:a16="http://schemas.microsoft.com/office/drawing/2014/main" id="{EEE9EBE7-7EFD-7B88-8A50-2704FE15A3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Footer Placeholder 3">
            <a:extLst>
              <a:ext uri="{FF2B5EF4-FFF2-40B4-BE49-F238E27FC236}">
                <a16:creationId xmlns:a16="http://schemas.microsoft.com/office/drawing/2014/main" id="{FC0BD534-AF93-8032-0017-99CB3B36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497FCEDD-F4F0-2871-05D9-85247079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438C5DB-7922-9F46-94CE-12E8692B645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9158" name="Content Placeholder 6">
            <a:extLst>
              <a:ext uri="{FF2B5EF4-FFF2-40B4-BE49-F238E27FC236}">
                <a16:creationId xmlns:a16="http://schemas.microsoft.com/office/drawing/2014/main" id="{32D346E3-976B-C926-6BAC-00CB47020B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7000" y="1600200"/>
            <a:ext cx="2895600" cy="1295400"/>
          </a:xfrm>
        </p:spPr>
        <p:txBody>
          <a:bodyPr/>
          <a:lstStyle/>
          <a:p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SHI Cryogenics SRP-062B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30 W @ 65 K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0.5 W @ 4.2 K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6.5 kW power input</a:t>
            </a:r>
          </a:p>
        </p:txBody>
      </p:sp>
      <p:sp>
        <p:nvSpPr>
          <p:cNvPr id="49159" name="Content Placeholder 8">
            <a:extLst>
              <a:ext uri="{FF2B5EF4-FFF2-40B4-BE49-F238E27FC236}">
                <a16:creationId xmlns:a16="http://schemas.microsoft.com/office/drawing/2014/main" id="{DB49312B-1684-0507-E505-1C7E006467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9400" y="3581400"/>
            <a:ext cx="3276600" cy="2209800"/>
          </a:xfrm>
        </p:spPr>
        <p:txBody>
          <a:bodyPr/>
          <a:lstStyle/>
          <a:p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Sierra Lobo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4 W @ 65 K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4 W @ 20 K</a:t>
            </a:r>
          </a:p>
          <a:p>
            <a:pPr lvl="1"/>
            <a:r>
              <a:rPr lang="en-US" altLang="sv-SE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Can be used for Zero Boil Off Propellant Storage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44BE9672-7705-EB47-970E-69999A5D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971800"/>
            <a:ext cx="977900" cy="484188"/>
          </a:xfrm>
          <a:prstGeom prst="lef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8000"/>
              </a:gs>
              <a:gs pos="100000">
                <a:srgbClr val="FFAB71"/>
              </a:gs>
            </a:gsLst>
            <a:lin ang="16200000"/>
          </a:gra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7458863-F4F3-7645-A820-39328D13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816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8000"/>
              </a:gs>
              <a:gs pos="100000">
                <a:srgbClr val="FFAB71"/>
              </a:gs>
            </a:gsLst>
            <a:lin ang="16200000"/>
          </a:gra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9162" name="Picture 3" descr="E:\Mech Engineering\Cryogenic Engineering Class\Pulse Tube.jpg">
            <a:extLst>
              <a:ext uri="{FF2B5EF4-FFF2-40B4-BE49-F238E27FC236}">
                <a16:creationId xmlns:a16="http://schemas.microsoft.com/office/drawing/2014/main" id="{BB9F0096-6B6D-87B9-1493-CB8DBF02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5200"/>
            <a:ext cx="2987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9">
            <a:extLst>
              <a:ext uri="{FF2B5EF4-FFF2-40B4-BE49-F238E27FC236}">
                <a16:creationId xmlns:a16="http://schemas.microsoft.com/office/drawing/2014/main" id="{BCAF5ED5-607F-828B-2840-A8A9B485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 of Pulse Tube Cryocoolers in Accelerators (MICE experiment)</a:t>
            </a:r>
          </a:p>
        </p:txBody>
      </p:sp>
      <p:sp>
        <p:nvSpPr>
          <p:cNvPr id="50178" name="Date Placeholder 8">
            <a:extLst>
              <a:ext uri="{FF2B5EF4-FFF2-40B4-BE49-F238E27FC236}">
                <a16:creationId xmlns:a16="http://schemas.microsoft.com/office/drawing/2014/main" id="{3B6FFB14-5499-3E31-B28D-D82462980F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  <a:endParaRPr lang="en-US" altLang="sv-SE" sz="1200">
              <a:solidFill>
                <a:srgbClr val="898989"/>
              </a:solidFill>
            </a:endParaRPr>
          </a:p>
        </p:txBody>
      </p:sp>
      <p:sp>
        <p:nvSpPr>
          <p:cNvPr id="50179" name="Footer Placeholder 6">
            <a:extLst>
              <a:ext uri="{FF2B5EF4-FFF2-40B4-BE49-F238E27FC236}">
                <a16:creationId xmlns:a16="http://schemas.microsoft.com/office/drawing/2014/main" id="{A5FACC1C-381E-4CFE-E0EE-4394F0E2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v-SE" sz="1200">
                <a:solidFill>
                  <a:srgbClr val="898989"/>
                </a:solidFill>
              </a:rPr>
              <a:t>Cryocoolers - J. G. Weisend II</a:t>
            </a:r>
          </a:p>
        </p:txBody>
      </p:sp>
      <p:sp>
        <p:nvSpPr>
          <p:cNvPr id="50180" name="Slide Number Placeholder 7">
            <a:extLst>
              <a:ext uri="{FF2B5EF4-FFF2-40B4-BE49-F238E27FC236}">
                <a16:creationId xmlns:a16="http://schemas.microsoft.com/office/drawing/2014/main" id="{5CD4B167-8C1D-9F74-DF0C-F0F26949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448F684-DA31-5449-B11D-FCDE274B9424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ED87B3F2-E855-6036-3AAF-82D67BCA7BA1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8974138" cy="4876800"/>
            <a:chOff x="0" y="1219200"/>
            <a:chExt cx="8974138" cy="4876800"/>
          </a:xfrm>
        </p:grpSpPr>
        <p:pic>
          <p:nvPicPr>
            <p:cNvPr id="50182" name="Picture 11">
              <a:extLst>
                <a:ext uri="{FF2B5EF4-FFF2-40B4-BE49-F238E27FC236}">
                  <a16:creationId xmlns:a16="http://schemas.microsoft.com/office/drawing/2014/main" id="{17FB076A-CC5D-3F72-016D-F0005FEA4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19200"/>
              <a:ext cx="7602538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Box 12">
              <a:extLst>
                <a:ext uri="{FF2B5EF4-FFF2-40B4-BE49-F238E27FC236}">
                  <a16:creationId xmlns:a16="http://schemas.microsoft.com/office/drawing/2014/main" id="{48A3653B-C7F2-8699-C97C-2EB66292C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6400"/>
              <a:ext cx="205105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600">
                  <a:solidFill>
                    <a:schemeClr val="tx1"/>
                  </a:solidFill>
                  <a:latin typeface="Arial" panose="020B0604020202020204" pitchFamily="34" charset="0"/>
                </a:rPr>
                <a:t>3 x 1.5 W PT CCs 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600">
                  <a:solidFill>
                    <a:schemeClr val="tx1"/>
                  </a:solidFill>
                  <a:latin typeface="Arial" panose="020B0604020202020204" pitchFamily="34" charset="0"/>
                </a:rPr>
                <a:t> reliquify He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600">
                  <a:solidFill>
                    <a:schemeClr val="tx1"/>
                  </a:solidFill>
                  <a:latin typeface="Arial" panose="020B0604020202020204" pitchFamily="34" charset="0"/>
                </a:rPr>
                <a:t> in the MICE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600">
                  <a:solidFill>
                    <a:schemeClr val="tx1"/>
                  </a:solidFill>
                  <a:latin typeface="Arial" panose="020B0604020202020204" pitchFamily="34" charset="0"/>
                </a:rPr>
                <a:t>Coupling coil design</a:t>
              </a:r>
            </a:p>
          </p:txBody>
        </p:sp>
        <p:sp>
          <p:nvSpPr>
            <p:cNvPr id="50184" name="TextBox 13">
              <a:extLst>
                <a:ext uri="{FF2B5EF4-FFF2-40B4-BE49-F238E27FC236}">
                  <a16:creationId xmlns:a16="http://schemas.microsoft.com/office/drawing/2014/main" id="{BA496FED-B7EE-1408-CFC2-FBBE4CDF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" y="3048000"/>
              <a:ext cx="1471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7F7F7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800">
                  <a:solidFill>
                    <a:schemeClr val="tx1"/>
                  </a:solidFill>
                  <a:latin typeface="Arial" panose="020B0604020202020204" pitchFamily="34" charset="0"/>
                </a:rPr>
                <a:t>7 T Solenoid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800">
                  <a:solidFill>
                    <a:schemeClr val="tx1"/>
                  </a:solidFill>
                  <a:latin typeface="Arial" panose="020B0604020202020204" pitchFamily="34" charset="0"/>
                </a:rPr>
                <a:t>Field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2">
            <a:extLst>
              <a:ext uri="{FF2B5EF4-FFF2-40B4-BE49-F238E27FC236}">
                <a16:creationId xmlns:a16="http://schemas.microsoft.com/office/drawing/2014/main" id="{BF64711D-C4C7-C2E7-199E-D5A56807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 of PT Use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Atacama Cosmology Telescope</a:t>
            </a:r>
          </a:p>
        </p:txBody>
      </p:sp>
      <p:pic>
        <p:nvPicPr>
          <p:cNvPr id="51202" name="Picture 3">
            <a:extLst>
              <a:ext uri="{FF2B5EF4-FFF2-40B4-BE49-F238E27FC236}">
                <a16:creationId xmlns:a16="http://schemas.microsoft.com/office/drawing/2014/main" id="{464A5699-4EDB-4D93-ACE9-F48563845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644"/>
          <a:stretch>
            <a:fillRect/>
          </a:stretch>
        </p:blipFill>
        <p:spPr>
          <a:xfrm>
            <a:off x="25400" y="1524000"/>
            <a:ext cx="6264275" cy="4343400"/>
          </a:xfrm>
          <a:noFill/>
        </p:spPr>
      </p:pic>
      <p:sp>
        <p:nvSpPr>
          <p:cNvPr id="51203" name="Date Placeholder 5">
            <a:extLst>
              <a:ext uri="{FF2B5EF4-FFF2-40B4-BE49-F238E27FC236}">
                <a16:creationId xmlns:a16="http://schemas.microsoft.com/office/drawing/2014/main" id="{14D24DB4-198E-E308-1DBD-2B2452497F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Footer Placeholder 3">
            <a:extLst>
              <a:ext uri="{FF2B5EF4-FFF2-40B4-BE49-F238E27FC236}">
                <a16:creationId xmlns:a16="http://schemas.microsoft.com/office/drawing/2014/main" id="{D92B44D9-9C79-58D8-BAB0-A5AC3CF5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DC2AC457-42F3-1DBC-A7CB-225B69C3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7AB8803-C418-D342-B7FB-DCE1E857D71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TextBox 9">
            <a:extLst>
              <a:ext uri="{FF2B5EF4-FFF2-40B4-BE49-F238E27FC236}">
                <a16:creationId xmlns:a16="http://schemas.microsoft.com/office/drawing/2014/main" id="{B93EF3F3-2FA4-ED8B-76C1-CFA8A835E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657600"/>
            <a:ext cx="2600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Remote site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Liquid cryogens a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Uses 2 PT from Cryomech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 40 W @ 45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1 W @ 4.5 K</a:t>
            </a:r>
          </a:p>
        </p:txBody>
      </p:sp>
      <p:sp>
        <p:nvSpPr>
          <p:cNvPr id="51207" name="TextBox 10">
            <a:extLst>
              <a:ext uri="{FF2B5EF4-FFF2-40B4-BE49-F238E27FC236}">
                <a16:creationId xmlns:a16="http://schemas.microsoft.com/office/drawing/2014/main" id="{2FF53C90-717F-E546-1B47-00BE0600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38800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>
                <a:solidFill>
                  <a:schemeClr val="tx1"/>
                </a:solidFill>
                <a:latin typeface="Arial" panose="020B0604020202020204" pitchFamily="34" charset="0"/>
              </a:rPr>
              <a:t>From D.S. Swetz Atacama Cosmology Telescope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>
                <a:solidFill>
                  <a:schemeClr val="tx1"/>
                </a:solidFill>
                <a:latin typeface="Arial" panose="020B0604020202020204" pitchFamily="34" charset="0"/>
              </a:rPr>
              <a:t>PhD dissertation U. Penn 2009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>
            <a:extLst>
              <a:ext uri="{FF2B5EF4-FFF2-40B4-BE49-F238E27FC236}">
                <a16:creationId xmlns:a16="http://schemas.microsoft.com/office/drawing/2014/main" id="{0F52EF3F-E431-ABE4-89FF-078A7604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 of PT use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LNG production using a TADOPTR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DEBB885D-A948-DFD1-1A55-0B223A406C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r="-484"/>
          <a:stretch>
            <a:fillRect/>
          </a:stretch>
        </p:blipFill>
        <p:spPr>
          <a:xfrm>
            <a:off x="533400" y="1524000"/>
            <a:ext cx="6521450" cy="4648200"/>
          </a:xfrm>
          <a:noFill/>
        </p:spPr>
      </p:pic>
      <p:sp>
        <p:nvSpPr>
          <p:cNvPr id="52227" name="Date Placeholder 5">
            <a:extLst>
              <a:ext uri="{FF2B5EF4-FFF2-40B4-BE49-F238E27FC236}">
                <a16:creationId xmlns:a16="http://schemas.microsoft.com/office/drawing/2014/main" id="{EEDB76AB-F190-B3FB-9B65-3FCB595FD0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Footer Placeholder 3">
            <a:extLst>
              <a:ext uri="{FF2B5EF4-FFF2-40B4-BE49-F238E27FC236}">
                <a16:creationId xmlns:a16="http://schemas.microsoft.com/office/drawing/2014/main" id="{55BE4C4A-A6C0-3CB7-C67E-F20BAD0F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E0EF0857-4A3C-0536-5AD7-BB763539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1E49988-14C2-7142-A2CE-FC07001BED2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TextBox 7">
            <a:extLst>
              <a:ext uri="{FF2B5EF4-FFF2-40B4-BE49-F238E27FC236}">
                <a16:creationId xmlns:a16="http://schemas.microsoft.com/office/drawing/2014/main" id="{2411CA13-EA58-5AF8-8703-8BC6E5E7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1338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NIST</a:t>
            </a:r>
          </a:p>
        </p:txBody>
      </p:sp>
      <p:sp>
        <p:nvSpPr>
          <p:cNvPr id="52231" name="TextBox 8">
            <a:extLst>
              <a:ext uri="{FF2B5EF4-FFF2-40B4-BE49-F238E27FC236}">
                <a16:creationId xmlns:a16="http://schemas.microsoft.com/office/drawing/2014/main" id="{FDF68188-A88A-598E-75AB-234D1066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2971800"/>
            <a:ext cx="2236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No moving parts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burns 1/3 of natural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gas stream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to liquefy the rest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>
            <a:extLst>
              <a:ext uri="{FF2B5EF4-FFF2-40B4-BE49-F238E27FC236}">
                <a16:creationId xmlns:a16="http://schemas.microsoft.com/office/drawing/2014/main" id="{8D2A9A7D-38AA-DC88-6D60-D2FD28D4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Space Applications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73CB6DEB-5E23-9951-376E-30188CD38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4250"/>
          <a:stretch>
            <a:fillRect/>
          </a:stretch>
        </p:blipFill>
        <p:spPr>
          <a:xfrm>
            <a:off x="152400" y="1981200"/>
            <a:ext cx="4572000" cy="4003675"/>
          </a:xfrm>
          <a:noFill/>
        </p:spPr>
      </p:pic>
      <p:sp>
        <p:nvSpPr>
          <p:cNvPr id="53251" name="Date Placeholder 5">
            <a:extLst>
              <a:ext uri="{FF2B5EF4-FFF2-40B4-BE49-F238E27FC236}">
                <a16:creationId xmlns:a16="http://schemas.microsoft.com/office/drawing/2014/main" id="{6DAF2D8C-1BB8-E2F2-BAE4-E4016ACF98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E587AB0D-D0A5-C414-F4D4-83ED9566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921E9383-411D-2213-85BF-5CC85353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3FE4B3C-1789-294B-A55B-93F8C3B4E0E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3">
            <a:extLst>
              <a:ext uri="{FF2B5EF4-FFF2-40B4-BE49-F238E27FC236}">
                <a16:creationId xmlns:a16="http://schemas.microsoft.com/office/drawing/2014/main" id="{5FA60558-6693-0B76-2242-3995295ACF8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524000"/>
            <a:ext cx="3249613" cy="4491038"/>
          </a:xfrm>
          <a:noFill/>
        </p:spPr>
      </p:pic>
      <p:sp>
        <p:nvSpPr>
          <p:cNvPr id="53255" name="TextBox 9">
            <a:extLst>
              <a:ext uri="{FF2B5EF4-FFF2-40B4-BE49-F238E27FC236}">
                <a16:creationId xmlns:a16="http://schemas.microsoft.com/office/drawing/2014/main" id="{332091BA-3BA0-5173-DB00-5471C61F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217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19 W @ 90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222  W input power</a:t>
            </a:r>
          </a:p>
        </p:txBody>
      </p:sp>
      <p:sp>
        <p:nvSpPr>
          <p:cNvPr id="53256" name="TextBox 10">
            <a:extLst>
              <a:ext uri="{FF2B5EF4-FFF2-40B4-BE49-F238E27FC236}">
                <a16:creationId xmlns:a16="http://schemas.microsoft.com/office/drawing/2014/main" id="{AEAA3617-26E4-D7F7-D297-5447605A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943600"/>
            <a:ext cx="162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0.5 W @ 55 K</a:t>
            </a:r>
          </a:p>
        </p:txBody>
      </p:sp>
      <p:sp>
        <p:nvSpPr>
          <p:cNvPr id="53257" name="TextBox 11">
            <a:extLst>
              <a:ext uri="{FF2B5EF4-FFF2-40B4-BE49-F238E27FC236}">
                <a16:creationId xmlns:a16="http://schemas.microsoft.com/office/drawing/2014/main" id="{3755396E-3DBD-9240-98DF-E6590E80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480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Both figures From R. Radebaugh Proc. Instit. of Refrig.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0A30B70A-07D4-A1B9-BB31-66989BDE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5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Space Applications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2B0310C2-F708-973D-228F-A935C1539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9" r="154" b="-1299"/>
          <a:stretch>
            <a:fillRect/>
          </a:stretch>
        </p:blipFill>
        <p:spPr>
          <a:xfrm>
            <a:off x="152400" y="1600200"/>
            <a:ext cx="4572000" cy="2517775"/>
          </a:xfrm>
          <a:noFill/>
        </p:spPr>
      </p:pic>
      <p:sp>
        <p:nvSpPr>
          <p:cNvPr id="54275" name="Date Placeholder 6">
            <a:extLst>
              <a:ext uri="{FF2B5EF4-FFF2-40B4-BE49-F238E27FC236}">
                <a16:creationId xmlns:a16="http://schemas.microsoft.com/office/drawing/2014/main" id="{A70541DE-9B4F-1144-E5E7-1BCA234847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Footer Placeholder 4">
            <a:extLst>
              <a:ext uri="{FF2B5EF4-FFF2-40B4-BE49-F238E27FC236}">
                <a16:creationId xmlns:a16="http://schemas.microsoft.com/office/drawing/2014/main" id="{F9B32927-A915-20FD-CA27-FCBD1F38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54277" name="Slide Number Placeholder 5">
            <a:extLst>
              <a:ext uri="{FF2B5EF4-FFF2-40B4-BE49-F238E27FC236}">
                <a16:creationId xmlns:a16="http://schemas.microsoft.com/office/drawing/2014/main" id="{40F3D21A-A4E1-8975-78FE-E8551EEB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5FBE127-D1F1-D841-A3E9-3333F082004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54278" name="Picture 3">
            <a:extLst>
              <a:ext uri="{FF2B5EF4-FFF2-40B4-BE49-F238E27FC236}">
                <a16:creationId xmlns:a16="http://schemas.microsoft.com/office/drawing/2014/main" id="{2811AB34-40C4-04D2-4FF7-459DF15CD13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219575" cy="2406650"/>
          </a:xfrm>
          <a:noFill/>
        </p:spPr>
      </p:pic>
      <p:sp>
        <p:nvSpPr>
          <p:cNvPr id="54279" name="TextBox 8">
            <a:extLst>
              <a:ext uri="{FF2B5EF4-FFF2-40B4-BE49-F238E27FC236}">
                <a16:creationId xmlns:a16="http://schemas.microsoft.com/office/drawing/2014/main" id="{49F5584F-3CB9-3ED5-6098-767A2D0D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19600"/>
            <a:ext cx="281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2.3 W @ 53 K and 8 W @ 183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Designed for sensor cooling on NASA GOES-R Satellite </a:t>
            </a:r>
          </a:p>
        </p:txBody>
      </p:sp>
      <p:sp>
        <p:nvSpPr>
          <p:cNvPr id="54280" name="TextBox 9">
            <a:extLst>
              <a:ext uri="{FF2B5EF4-FFF2-40B4-BE49-F238E27FC236}">
                <a16:creationId xmlns:a16="http://schemas.microsoft.com/office/drawing/2014/main" id="{E29081CD-615D-66B1-2106-62ECC971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86400"/>
            <a:ext cx="195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Colbert et 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Cryocoolers 15 (2009)</a:t>
            </a:r>
          </a:p>
        </p:txBody>
      </p:sp>
      <p:sp>
        <p:nvSpPr>
          <p:cNvPr id="54281" name="TextBox 12">
            <a:extLst>
              <a:ext uri="{FF2B5EF4-FFF2-40B4-BE49-F238E27FC236}">
                <a16:creationId xmlns:a16="http://schemas.microsoft.com/office/drawing/2014/main" id="{1F740BE0-2F4E-63B4-8137-5B003E14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67200"/>
            <a:ext cx="29225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0.5 W @ 58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Atmospheric Infrared Sounder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On orbit for the last 8 years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TextBox 14">
            <a:extLst>
              <a:ext uri="{FF2B5EF4-FFF2-40B4-BE49-F238E27FC236}">
                <a16:creationId xmlns:a16="http://schemas.microsoft.com/office/drawing/2014/main" id="{4CC508DF-9A83-92A4-9F55-68730D4D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195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Ross et 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Cryocoolers 15 (2009)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7">
            <a:extLst>
              <a:ext uri="{FF2B5EF4-FFF2-40B4-BE49-F238E27FC236}">
                <a16:creationId xmlns:a16="http://schemas.microsoft.com/office/drawing/2014/main" id="{89FED655-3563-94EC-6614-FF0C67C1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55298" name="Content Placeholder 8">
            <a:extLst>
              <a:ext uri="{FF2B5EF4-FFF2-40B4-BE49-F238E27FC236}">
                <a16:creationId xmlns:a16="http://schemas.microsoft.com/office/drawing/2014/main" id="{210EE772-CC3F-11DE-A0F4-092FAE9D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1800">
                <a:ea typeface="ＭＳ Ｐゴシック" panose="020B0600070205080204" pitchFamily="34" charset="-128"/>
              </a:rPr>
              <a:t>Cryocoolers are becoming more and more common in physics and accelerator applications.</a:t>
            </a:r>
          </a:p>
          <a:p>
            <a:pPr marL="182563" lvl="1" indent="-1825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1800">
                <a:ea typeface="ＭＳ Ｐゴシック" panose="020B0600070205080204" pitchFamily="34" charset="-128"/>
              </a:rPr>
              <a:t> Improved technology (bearings, miniaturized compressors, better materials, CFD, better reliability etc.) has lead to the development of a large number of practical cryocooler designs in the past 10 – 20 years</a:t>
            </a:r>
          </a:p>
          <a:p>
            <a:pPr>
              <a:lnSpc>
                <a:spcPct val="90000"/>
              </a:lnSpc>
            </a:pPr>
            <a:r>
              <a:rPr lang="en-US" altLang="sv-SE" sz="1800">
                <a:ea typeface="ＭＳ Ｐゴシック" panose="020B0600070205080204" pitchFamily="34" charset="-128"/>
              </a:rPr>
              <a:t>A significant industrial base exists for these devices</a:t>
            </a:r>
          </a:p>
          <a:p>
            <a:pPr>
              <a:lnSpc>
                <a:spcPct val="90000"/>
              </a:lnSpc>
            </a:pPr>
            <a:r>
              <a:rPr lang="en-US" altLang="sv-SE" sz="1800">
                <a:ea typeface="ＭＳ Ｐゴシック" panose="020B0600070205080204" pitchFamily="34" charset="-128"/>
              </a:rPr>
              <a:t>Pulse tube cryocoolers, in particular, are a very active area of cryogenic research</a:t>
            </a:r>
          </a:p>
          <a:p>
            <a:pPr>
              <a:lnSpc>
                <a:spcPct val="90000"/>
              </a:lnSpc>
            </a:pPr>
            <a:r>
              <a:rPr lang="en-US" altLang="sv-SE" sz="1800">
                <a:ea typeface="ＭＳ Ｐゴシック" panose="020B0600070205080204" pitchFamily="34" charset="-128"/>
              </a:rPr>
              <a:t>Their potential for low vibration and high reliability make them particularly attractive to space applications</a:t>
            </a:r>
          </a:p>
          <a:p>
            <a:pPr>
              <a:lnSpc>
                <a:spcPct val="90000"/>
              </a:lnSpc>
            </a:pPr>
            <a:r>
              <a:rPr lang="en-US" altLang="sv-SE" sz="1800">
                <a:ea typeface="ＭＳ Ｐゴシック" panose="020B0600070205080204" pitchFamily="34" charset="-128"/>
              </a:rPr>
              <a:t>They are a Some additional online resources for pulse tubes and other types of cryocoolers are:</a:t>
            </a:r>
          </a:p>
          <a:p>
            <a:pPr marL="182563" lvl="1" indent="-182563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sv-SE" sz="1800">
                <a:ea typeface="ＭＳ Ｐゴシック" panose="020B0600070205080204" pitchFamily="34" charset="-128"/>
                <a:hlinkClick r:id="rId2"/>
              </a:rPr>
              <a:t>http://www.cryocooler.org/</a:t>
            </a:r>
            <a:r>
              <a:rPr lang="en-US" altLang="sv-SE" sz="1800">
                <a:ea typeface="ＭＳ Ｐゴシック" panose="020B0600070205080204" pitchFamily="34" charset="-128"/>
              </a:rPr>
              <a:t>  Contains online proceedings of the International Cryocooler Conferences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sz="1800">
                <a:ea typeface="ＭＳ Ｐゴシック" panose="020B0600070205080204" pitchFamily="34" charset="-128"/>
                <a:hlinkClick r:id="rId3"/>
              </a:rPr>
              <a:t>http://www.elsevier.com/wps/find/journaldescription.cws_home/30407/description#description</a:t>
            </a:r>
            <a:r>
              <a:rPr lang="en-US" altLang="sv-SE" sz="1800">
                <a:ea typeface="ＭＳ Ｐゴシック" panose="020B0600070205080204" pitchFamily="34" charset="-128"/>
              </a:rPr>
              <a:t> Online link to the journal </a:t>
            </a:r>
            <a:r>
              <a:rPr lang="en-US" altLang="sv-SE" sz="1800" i="1">
                <a:ea typeface="ＭＳ Ｐゴシック" panose="020B0600070205080204" pitchFamily="34" charset="-128"/>
              </a:rPr>
              <a:t>Cryogenics </a:t>
            </a:r>
            <a:r>
              <a:rPr lang="en-US" altLang="sv-SE" sz="1800">
                <a:ea typeface="ＭＳ Ｐゴシック" panose="020B0600070205080204" pitchFamily="34" charset="-128"/>
              </a:rPr>
              <a:t>which includes proceedings of the Space cryogenics Workshops</a:t>
            </a:r>
          </a:p>
        </p:txBody>
      </p:sp>
      <p:sp>
        <p:nvSpPr>
          <p:cNvPr id="55299" name="Date Placeholder 6">
            <a:extLst>
              <a:ext uri="{FF2B5EF4-FFF2-40B4-BE49-F238E27FC236}">
                <a16:creationId xmlns:a16="http://schemas.microsoft.com/office/drawing/2014/main" id="{EAAB4936-383C-F868-D232-BC509F0A29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Footer Placeholder 4">
            <a:extLst>
              <a:ext uri="{FF2B5EF4-FFF2-40B4-BE49-F238E27FC236}">
                <a16:creationId xmlns:a16="http://schemas.microsoft.com/office/drawing/2014/main" id="{3FB2CA76-C6B6-63B9-61A2-76804C19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55301" name="Slide Number Placeholder 5">
            <a:extLst>
              <a:ext uri="{FF2B5EF4-FFF2-40B4-BE49-F238E27FC236}">
                <a16:creationId xmlns:a16="http://schemas.microsoft.com/office/drawing/2014/main" id="{4E39445B-AEF0-FEFE-B041-F7B8F6E3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3842E2D-73D9-B940-A5F6-7B691182B55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>
            <a:extLst>
              <a:ext uri="{FF2B5EF4-FFF2-40B4-BE49-F238E27FC236}">
                <a16:creationId xmlns:a16="http://schemas.microsoft.com/office/drawing/2014/main" id="{E7C5FFC6-3881-AC61-2573-913B8CF1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Cryocooler Applications</a:t>
            </a:r>
          </a:p>
        </p:txBody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A33012CA-F6AA-EEB7-233B-2FFCD7BE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Cryocoolers are most useful in applications that: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Have  smaller heat loads ( &lt; 1 kW)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Operate above 10 K (though there are significant 4.2 K applications)</a:t>
            </a:r>
          </a:p>
          <a:p>
            <a:pPr lvl="2"/>
            <a:r>
              <a:rPr lang="en-US" altLang="sv-SE" sz="2400">
                <a:ea typeface="ＭＳ Ｐゴシック" panose="020B0600070205080204" pitchFamily="34" charset="-128"/>
              </a:rPr>
              <a:t>Note synergy with HTS operating temperatures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Require small size, weight, portability or operation in remote locations – space and military applications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Are single cryogenic applications within a larger system – reliquefiers for MRI magnets, sample cooling,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cooling at the flip of a switch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endParaRPr lang="en-US" altLang="sv-SE" sz="2800" baseline="-2500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sv-SE" sz="2800">
              <a:ea typeface="ＭＳ Ｐゴシック" panose="020B0600070205080204" pitchFamily="34" charset="-128"/>
            </a:endParaRPr>
          </a:p>
          <a:p>
            <a:pPr lvl="1"/>
            <a:endParaRPr lang="en-US" altLang="sv-SE" sz="2800">
              <a:ea typeface="ＭＳ Ｐゴシック" panose="020B0600070205080204" pitchFamily="34" charset="-128"/>
            </a:endParaRPr>
          </a:p>
          <a:p>
            <a:pPr lvl="1"/>
            <a:endParaRPr lang="en-US" altLang="sv-SE" sz="2800">
              <a:ea typeface="ＭＳ Ｐゴシック" panose="020B0600070205080204" pitchFamily="34" charset="-128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12DEB130-269D-62C4-909E-3FD405B127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F2B0DD22-B1FE-3E2A-523A-C00CDDA1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C342843A-108E-DBCD-F3E2-59E676E9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D576C1B-228E-CB4D-9965-648A1C170056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>
            <a:extLst>
              <a:ext uri="{FF2B5EF4-FFF2-40B4-BE49-F238E27FC236}">
                <a16:creationId xmlns:a16="http://schemas.microsoft.com/office/drawing/2014/main" id="{F7556649-B7F1-3EFC-50D9-C439292E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Cryocooler Applications</a:t>
            </a:r>
          </a:p>
        </p:txBody>
      </p:sp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C44CE7D0-B541-4224-76F2-9282B71A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Cooling of infrared sensors for night vision, missile guidance, surveillance or astronomy</a:t>
            </a:r>
          </a:p>
          <a:p>
            <a:pPr lvl="2">
              <a:lnSpc>
                <a:spcPct val="90000"/>
              </a:lnSpc>
            </a:pPr>
            <a:r>
              <a:rPr lang="en-US" altLang="sv-SE">
                <a:ea typeface="ヒラギノ角ゴ Pro W3" pitchFamily="3" charset="-128"/>
              </a:rPr>
              <a:t>Much IR astronomy requires &lt; 3 K and thus can</a:t>
            </a:r>
            <a:r>
              <a:rPr lang="ja-JP" altLang="en-US">
                <a:ea typeface="ヒラギノ角ゴ Pro W3" pitchFamily="3" charset="-128"/>
              </a:rPr>
              <a:t>’</a:t>
            </a:r>
            <a:r>
              <a:rPr lang="en-US" altLang="ja-JP">
                <a:ea typeface="ヒラギノ角ゴ Pro W3" pitchFamily="3" charset="-128"/>
              </a:rPr>
              <a:t>t be met by cryocoolers</a:t>
            </a:r>
          </a:p>
          <a:p>
            <a:pPr lvl="1">
              <a:lnSpc>
                <a:spcPct val="90000"/>
              </a:lnSpc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Cryogen free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superconducting magnets or SQUID arrays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Reliquefing LN</a:t>
            </a:r>
            <a:r>
              <a:rPr lang="en-US" altLang="sv-SE" baseline="-25000">
                <a:ea typeface="ＭＳ Ｐゴシック" panose="020B0600070205080204" pitchFamily="34" charset="-128"/>
              </a:rPr>
              <a:t>2</a:t>
            </a:r>
            <a:r>
              <a:rPr lang="en-US" altLang="sv-SE">
                <a:ea typeface="ＭＳ Ｐゴシック" panose="020B0600070205080204" pitchFamily="34" charset="-128"/>
              </a:rPr>
              <a:t>,LHe or other cryogens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Cooling of thermal radiation shields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Cooling of HiTc based electronics e.g. microwave filters for cell phone towers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Cooling of electronics for superconductivity or low noise (radio astronomy)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Cryopumps for high vacuum (down to about 15 K)</a:t>
            </a:r>
          </a:p>
          <a:p>
            <a:pPr lvl="1">
              <a:lnSpc>
                <a:spcPct val="90000"/>
              </a:lnSpc>
            </a:pPr>
            <a:r>
              <a:rPr lang="en-US" altLang="sv-SE">
                <a:ea typeface="ＭＳ Ｐゴシック" panose="020B0600070205080204" pitchFamily="34" charset="-128"/>
              </a:rPr>
              <a:t>Becoming more common in accelerator labs for stand alone magnets and experiments</a:t>
            </a:r>
          </a:p>
          <a:p>
            <a:pPr lvl="1"/>
            <a:endParaRPr lang="en-US" altLang="sv-SE" baseline="-2500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2531" name="Date Placeholder 5">
            <a:extLst>
              <a:ext uri="{FF2B5EF4-FFF2-40B4-BE49-F238E27FC236}">
                <a16:creationId xmlns:a16="http://schemas.microsoft.com/office/drawing/2014/main" id="{A5FE42B9-5DD4-5E49-D3AA-E409019D85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5F0C14F8-E68B-7546-7201-CF0431AE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A0B4AFDB-9326-09E6-5218-13634ED7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125EA90-1473-4C42-8EB1-27297F88CDC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D014B7B7-75F3-8AD6-FF97-18693AA3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Crycooler Types and Applications</a:t>
            </a:r>
          </a:p>
        </p:txBody>
      </p:sp>
      <p:sp>
        <p:nvSpPr>
          <p:cNvPr id="23554" name="Date Placeholder 5">
            <a:extLst>
              <a:ext uri="{FF2B5EF4-FFF2-40B4-BE49-F238E27FC236}">
                <a16:creationId xmlns:a16="http://schemas.microsoft.com/office/drawing/2014/main" id="{9475C7E7-91E6-4D4E-6FEB-007CA5230F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Footer Placeholder 3">
            <a:extLst>
              <a:ext uri="{FF2B5EF4-FFF2-40B4-BE49-F238E27FC236}">
                <a16:creationId xmlns:a16="http://schemas.microsoft.com/office/drawing/2014/main" id="{F81D2016-4F2C-28A8-04A4-CA25D65A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DB9FDF6F-2110-571A-2922-3CDD07B5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8BAE6677-7FF3-1F49-9F8E-DED7B12068B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1406D661-0594-A592-028B-AF1A1ED4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524000"/>
            <a:ext cx="133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Courtesy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R. Radebaugh</a:t>
            </a:r>
          </a:p>
        </p:txBody>
      </p:sp>
      <p:pic>
        <p:nvPicPr>
          <p:cNvPr id="23558" name="Picture 3" descr="asc1ca">
            <a:extLst>
              <a:ext uri="{FF2B5EF4-FFF2-40B4-BE49-F238E27FC236}">
                <a16:creationId xmlns:a16="http://schemas.microsoft.com/office/drawing/2014/main" id="{A787F73C-EF05-7200-2003-92D7746F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2880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>
            <a:extLst>
              <a:ext uri="{FF2B5EF4-FFF2-40B4-BE49-F238E27FC236}">
                <a16:creationId xmlns:a16="http://schemas.microsoft.com/office/drawing/2014/main" id="{F81385A0-488F-378A-6D9E-D3B0BD35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Potential Disadvantages 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of Cryocoolers</a:t>
            </a:r>
          </a:p>
        </p:txBody>
      </p:sp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0690EA07-B651-A1CB-9E9B-4B42F35F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Smaller capacity at lower temperatures</a:t>
            </a:r>
          </a:p>
          <a:p>
            <a:r>
              <a:rPr lang="en-US" altLang="sv-SE">
                <a:ea typeface="ＭＳ Ｐゴシック" panose="020B0600070205080204" pitchFamily="34" charset="-128"/>
              </a:rPr>
              <a:t>Vibrations</a:t>
            </a:r>
          </a:p>
          <a:p>
            <a:r>
              <a:rPr lang="en-US" altLang="sv-SE">
                <a:ea typeface="ＭＳ Ｐゴシック" panose="020B0600070205080204" pitchFamily="34" charset="-128"/>
              </a:rPr>
              <a:t>Reliability</a:t>
            </a:r>
          </a:p>
          <a:p>
            <a:r>
              <a:rPr lang="en-US" altLang="sv-SE">
                <a:ea typeface="ＭＳ Ｐゴシック" panose="020B0600070205080204" pitchFamily="34" charset="-128"/>
              </a:rPr>
              <a:t>Efficiency</a:t>
            </a:r>
          </a:p>
          <a:p>
            <a:pPr lvl="1"/>
            <a:r>
              <a:rPr lang="en-US" altLang="sv-SE">
                <a:ea typeface="ＭＳ Ｐゴシック" panose="020B0600070205080204" pitchFamily="34" charset="-128"/>
              </a:rPr>
              <a:t>Can be as low as 1 % Carnot at 4 K  ( compared to &gt; 20% for large Collins cycle plants)</a:t>
            </a:r>
          </a:p>
          <a:p>
            <a:r>
              <a:rPr lang="en-US" altLang="sv-SE">
                <a:ea typeface="ＭＳ Ｐゴシック" panose="020B0600070205080204" pitchFamily="34" charset="-128"/>
              </a:rPr>
              <a:t>Cost (in particular as compared to bulk liquid)</a:t>
            </a:r>
          </a:p>
        </p:txBody>
      </p:sp>
      <p:sp>
        <p:nvSpPr>
          <p:cNvPr id="24579" name="Date Placeholder 5">
            <a:extLst>
              <a:ext uri="{FF2B5EF4-FFF2-40B4-BE49-F238E27FC236}">
                <a16:creationId xmlns:a16="http://schemas.microsoft.com/office/drawing/2014/main" id="{0063A1E0-34B1-56D4-24F1-82B56C10F1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CC561555-9142-3259-5148-A92FA4C8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8679DE4B-002F-645C-F3B6-C11ECD3F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B379828-132B-5B47-9CDA-7DC726C13E5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>
            <a:extLst>
              <a:ext uri="{FF2B5EF4-FFF2-40B4-BE49-F238E27FC236}">
                <a16:creationId xmlns:a16="http://schemas.microsoft.com/office/drawing/2014/main" id="{BEB0B2A3-CC4B-955B-9C5C-C3882134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Recuperative &amp; Regenerative Heat Exchangers</a:t>
            </a:r>
          </a:p>
        </p:txBody>
      </p:sp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EA819247-8B1B-9923-7E90-C7E534B0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Recuperative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Flows are separated by a wall and only heat is transferred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Plate fin  or shell and tube heat exchangers are the most common examples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Very common in large cryogenic refrigerators and in everyday life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Allows continuous flows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Regenerative</a:t>
            </a:r>
          </a:p>
          <a:p>
            <a:pPr lvl="1">
              <a:lnSpc>
                <a:spcPct val="90000"/>
              </a:lnSpc>
            </a:pPr>
            <a:r>
              <a:rPr lang="en-US" altLang="sv-SE" sz="2000">
                <a:ea typeface="ＭＳ Ｐゴシック" panose="020B0600070205080204" pitchFamily="34" charset="-128"/>
              </a:rPr>
              <a:t>Warm and cold flows pass through the same material ( known as a regenerator) at different phases of the cycle. The regenerator absorbs the heat from the warm stream and releases it into the cold stream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Very common in cryocooler cycles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Generally results in oscillating flows</a:t>
            </a:r>
          </a:p>
          <a:p>
            <a:pPr lvl="2">
              <a:lnSpc>
                <a:spcPct val="90000"/>
              </a:lnSpc>
            </a:pPr>
            <a:r>
              <a:rPr lang="en-US" altLang="sv-SE" sz="1800">
                <a:ea typeface="ヒラギノ角ゴ Pro W3" pitchFamily="3" charset="-128"/>
              </a:rPr>
              <a:t>Required advances in regenerator materials</a:t>
            </a:r>
            <a:endParaRPr lang="en-US" altLang="sv-SE">
              <a:ea typeface="ヒラギノ角ゴ Pro W3" pitchFamily="3" charset="-128"/>
            </a:endParaRPr>
          </a:p>
          <a:p>
            <a:pPr>
              <a:lnSpc>
                <a:spcPct val="90000"/>
              </a:lnSpc>
            </a:pPr>
            <a:r>
              <a:rPr lang="en-US" altLang="sv-SE" sz="2400">
                <a:ea typeface="ＭＳ Ｐゴシック" panose="020B0600070205080204" pitchFamily="34" charset="-128"/>
              </a:rPr>
              <a:t>Cycles that use these different types of heat exchangers can be classified at recuperative or regenerative</a:t>
            </a: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  <a:p>
            <a:pPr lvl="3"/>
            <a:endParaRPr lang="en-US" altLang="sv-SE">
              <a:ea typeface="ヒラギノ角ゴ Pro W3" pitchFamily="3" charset="-128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DD38662A-5799-FB7A-CF6B-0F651B59F6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3BCDBB5D-7E34-1728-9F55-5D2B7758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7D6F73B-6262-8F46-EC28-4956CE7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2B6D1BD-48C1-F141-BC0F-0C7E49F671E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>
            <a:extLst>
              <a:ext uri="{FF2B5EF4-FFF2-40B4-BE49-F238E27FC236}">
                <a16:creationId xmlns:a16="http://schemas.microsoft.com/office/drawing/2014/main" id="{08BC41FD-44DF-B7B4-5330-ECD7C48A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Regenerators</a:t>
            </a:r>
          </a:p>
        </p:txBody>
      </p:sp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FD1D6ED6-4F10-8529-2A79-F7D3077F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4419600" cy="4525963"/>
          </a:xfrm>
        </p:spPr>
        <p:txBody>
          <a:bodyPr/>
          <a:lstStyle/>
          <a:p>
            <a:r>
              <a:rPr lang="en-US" altLang="sv-SE" sz="2000">
                <a:ea typeface="ＭＳ Ｐゴシック" panose="020B0600070205080204" pitchFamily="34" charset="-128"/>
              </a:rPr>
              <a:t>Efficient regenerators should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Contain a large amount of surface area for heat transfer</a:t>
            </a:r>
          </a:p>
          <a:p>
            <a:pPr lvl="2"/>
            <a:r>
              <a:rPr lang="en-US" altLang="sv-SE" sz="1600">
                <a:ea typeface="ヒラギノ角ゴ Pro W3" pitchFamily="3" charset="-128"/>
              </a:rPr>
              <a:t>Thus are typically made of fines divided wire mesh or spheres</a:t>
            </a:r>
          </a:p>
          <a:p>
            <a:pPr lvl="2"/>
            <a:r>
              <a:rPr lang="en-US" altLang="sv-SE" sz="1600">
                <a:ea typeface="ヒラギノ角ゴ Pro W3" pitchFamily="3" charset="-128"/>
              </a:rPr>
              <a:t>Have a large specific heat over their operating temperatures</a:t>
            </a:r>
          </a:p>
          <a:p>
            <a:pPr lvl="2"/>
            <a:r>
              <a:rPr lang="en-US" altLang="sv-SE" sz="1600">
                <a:ea typeface="ヒラギノ角ゴ Pro W3" pitchFamily="3" charset="-128"/>
              </a:rPr>
              <a:t>Produce a low pressure drop in the working fluid</a:t>
            </a:r>
          </a:p>
          <a:p>
            <a:r>
              <a:rPr lang="en-US" altLang="sv-SE" sz="2000">
                <a:ea typeface="ＭＳ Ｐゴシック" panose="020B0600070205080204" pitchFamily="34" charset="-128"/>
              </a:rPr>
              <a:t>Pb, Er and Gd compounds are frequently used as regenerator materials</a:t>
            </a:r>
          </a:p>
          <a:p>
            <a:pPr lvl="1"/>
            <a:r>
              <a:rPr lang="en-US" altLang="sv-SE" sz="1800">
                <a:ea typeface="ＭＳ Ｐゴシック" panose="020B0600070205080204" pitchFamily="34" charset="-128"/>
              </a:rPr>
              <a:t>In some designs, the regenerator material is optimized by temperature &amp; position within the regenerator</a:t>
            </a:r>
          </a:p>
          <a:p>
            <a:pPr lvl="4"/>
            <a:endParaRPr lang="en-US" altLang="sv-SE">
              <a:latin typeface="Arial" panose="020B0604020202020204" pitchFamily="34" charset="0"/>
              <a:ea typeface="ヒラギノ角ゴ Pro W3" pitchFamily="3" charset="-128"/>
            </a:endParaRP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  <a:p>
            <a:pPr lvl="1"/>
            <a:endParaRPr lang="en-US" altLang="sv-SE">
              <a:ea typeface="ＭＳ Ｐゴシック" panose="020B0600070205080204" pitchFamily="34" charset="-128"/>
            </a:endParaRPr>
          </a:p>
          <a:p>
            <a:endParaRPr lang="en-US" altLang="sv-SE">
              <a:ea typeface="ＭＳ Ｐゴシック" panose="020B0600070205080204" pitchFamily="34" charset="-128"/>
            </a:endParaRPr>
          </a:p>
          <a:p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6627" name="Date Placeholder 5">
            <a:extLst>
              <a:ext uri="{FF2B5EF4-FFF2-40B4-BE49-F238E27FC236}">
                <a16:creationId xmlns:a16="http://schemas.microsoft.com/office/drawing/2014/main" id="{F7F00D13-4CE8-3110-9E91-6673757574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732EE2A3-2971-5276-31F0-E542A882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Cryocoolers - J. G. Weisend II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4F926B44-6E10-6D7C-F620-68458328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7A0DE01-D3AB-5340-86F4-427F703AA01B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8">
            <a:extLst>
              <a:ext uri="{FF2B5EF4-FFF2-40B4-BE49-F238E27FC236}">
                <a16:creationId xmlns:a16="http://schemas.microsoft.com/office/drawing/2014/main" id="{DB883175-1557-26AE-0BB1-C8E3A6CBA51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400" y="1600200"/>
            <a:ext cx="4546600" cy="44958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5113</TotalTime>
  <Words>2553</Words>
  <Application>Microsoft Office PowerPoint</Application>
  <PresentationFormat>On-screen Show (4:3)</PresentationFormat>
  <Paragraphs>390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Lecture_template</vt:lpstr>
      <vt:lpstr>ESS Core Powerpoint</vt:lpstr>
      <vt:lpstr>Equation</vt:lpstr>
      <vt:lpstr>Lecture 20 Cryocoolers</vt:lpstr>
      <vt:lpstr>Goals</vt:lpstr>
      <vt:lpstr>Introduction to Cryocoolers</vt:lpstr>
      <vt:lpstr>Cryocooler Applications</vt:lpstr>
      <vt:lpstr>Cryocooler Applications</vt:lpstr>
      <vt:lpstr>Crycooler Types and Applications</vt:lpstr>
      <vt:lpstr>Potential Disadvantages  of Cryocoolers</vt:lpstr>
      <vt:lpstr>Recuperative &amp; Regenerative Heat Exchangers</vt:lpstr>
      <vt:lpstr>Regenerators</vt:lpstr>
      <vt:lpstr>Stirling Cycle Cryocoolers</vt:lpstr>
      <vt:lpstr>Coefficient of Performance for an ideal Stirling Cryocooler</vt:lpstr>
      <vt:lpstr>Real Stirling Cryocoolers</vt:lpstr>
      <vt:lpstr>Stirling Crycoolers can be Divided Between Integral and Split</vt:lpstr>
      <vt:lpstr>Examples of Stirling Cycle Machines</vt:lpstr>
      <vt:lpstr>Examples of Stirling Cycle Machines</vt:lpstr>
      <vt:lpstr>Examples of Stirling Cycle Machines</vt:lpstr>
      <vt:lpstr>Gifford-McMahon Cryocoolers</vt:lpstr>
      <vt:lpstr>Example of a GM Cryocooler (Advanced Research Systems)</vt:lpstr>
      <vt:lpstr>GM Cryocooler Operation</vt:lpstr>
      <vt:lpstr>Examples of GM Cryocoolers</vt:lpstr>
      <vt:lpstr>Displacers &amp; Pulse Tube Cryocoolers</vt:lpstr>
      <vt:lpstr>Pulse Tube Cryocoolers</vt:lpstr>
      <vt:lpstr>Advantages of Pulse Tube Cryocoolers</vt:lpstr>
      <vt:lpstr>Losses in Pulse Tube Cryocoolers</vt:lpstr>
      <vt:lpstr>Types of Pulse Tube Cryocoolers</vt:lpstr>
      <vt:lpstr>Thermoacoustic Drivers</vt:lpstr>
      <vt:lpstr>Different Geometries of Pulse Tube Cryocoolers</vt:lpstr>
      <vt:lpstr>Multistage Cryocoolers  Are Also Common</vt:lpstr>
      <vt:lpstr>Pulse Tube and  other Cryocooler % Carnot at 80 K</vt:lpstr>
      <vt:lpstr>Pulse Tube Cryocoolers  Commercially Available Examples</vt:lpstr>
      <vt:lpstr>Pulse Tube Cryocoolers Commercially Available Examples</vt:lpstr>
      <vt:lpstr>Example of Pulse Tube Cryocoolers in Accelerators (MICE experiment)</vt:lpstr>
      <vt:lpstr>Example of PT Use Atacama Cosmology Telescope</vt:lpstr>
      <vt:lpstr>Example of PT use LNG production using a TADOPTR</vt:lpstr>
      <vt:lpstr>Space Applications</vt:lpstr>
      <vt:lpstr>Space Applications</vt:lpstr>
      <vt:lpstr>Summary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Refrigeration &amp; Liquefaction (Part 1)</dc:title>
  <dc:creator>weisend</dc:creator>
  <cp:lastModifiedBy>Irina Novitski x2831,3896 13429N</cp:lastModifiedBy>
  <cp:revision>287</cp:revision>
  <dcterms:created xsi:type="dcterms:W3CDTF">2010-10-22T20:42:26Z</dcterms:created>
  <dcterms:modified xsi:type="dcterms:W3CDTF">2025-01-30T20:51:26Z</dcterms:modified>
</cp:coreProperties>
</file>